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9" r:id="rId4"/>
    <p:sldId id="274" r:id="rId5"/>
    <p:sldId id="273" r:id="rId6"/>
    <p:sldId id="272" r:id="rId7"/>
    <p:sldId id="271" r:id="rId8"/>
    <p:sldId id="270" r:id="rId9"/>
    <p:sldId id="268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6AD89-F954-4F53-AFDB-069AC77557C7}" type="datetimeFigureOut">
              <a:rPr lang="es-CO" smtClean="0"/>
              <a:pPr/>
              <a:t>23/02/2018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19842-01C0-4BD5-A9C7-F6D2F5057D4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control%20de%20prestamo.xlsx" TargetMode="External"/><Relationship Id="rId3" Type="http://schemas.openxmlformats.org/officeDocument/2006/relationships/image" Target="../media/image2.jpeg"/><Relationship Id="rId7" Type="http://schemas.openxmlformats.org/officeDocument/2006/relationships/hyperlink" Target="F05-PRC-DOC-005%20ROTULO%20GAVETA.doc" TargetMode="External"/><Relationship Id="rId12" Type="http://schemas.openxmlformats.org/officeDocument/2006/relationships/hyperlink" Target="guia%20afuera.xls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F17-ROTULOS%20PARA%20CAJAS%20DE%20ARCHIVO%20INACTIVO.doc" TargetMode="External"/><Relationship Id="rId11" Type="http://schemas.openxmlformats.org/officeDocument/2006/relationships/hyperlink" Target="ACTA%20DE%20ELIMINACION%20(9).doc" TargetMode="External"/><Relationship Id="rId5" Type="http://schemas.openxmlformats.org/officeDocument/2006/relationships/hyperlink" Target="FORMATO%20UNICO%20DE%20INVENTARIO%20DOCUMENTAL%20-%20FUID.xls" TargetMode="External"/><Relationship Id="rId10" Type="http://schemas.openxmlformats.org/officeDocument/2006/relationships/hyperlink" Target="ACTA%20ENTREGA%20DE%20INVENTARIOS%20DE%20GESTION%20(1)%20(3).doc" TargetMode="External"/><Relationship Id="rId4" Type="http://schemas.openxmlformats.org/officeDocument/2006/relationships/hyperlink" Target="FORMATO%20HOJA%20DE%20CONTROL.xlsx" TargetMode="External"/><Relationship Id="rId9" Type="http://schemas.openxmlformats.org/officeDocument/2006/relationships/hyperlink" Target="F06-PRC-DOC-005%20FORMATO%20REFERENCIA%20CRUZADA.doc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s-CO" b="1" dirty="0" smtClean="0"/>
          </a:p>
          <a:p>
            <a:pPr algn="ctr">
              <a:buNone/>
            </a:pPr>
            <a:r>
              <a:rPr lang="es-CO" b="1" dirty="0" smtClean="0"/>
              <a:t>SECRETARIA ADMINISTRATIVA</a:t>
            </a:r>
          </a:p>
          <a:p>
            <a:pPr algn="ctr">
              <a:buNone/>
            </a:pPr>
            <a:r>
              <a:rPr lang="es-CO" b="1" dirty="0" smtClean="0"/>
              <a:t>DIRECCION DE RECUROS FISICO</a:t>
            </a:r>
          </a:p>
          <a:p>
            <a:pPr algn="ctr">
              <a:buNone/>
            </a:pPr>
            <a:r>
              <a:rPr lang="es-CO" b="1" dirty="0" smtClean="0"/>
              <a:t>PROGRAMA DE GESTION DOCUMENTAL</a:t>
            </a:r>
          </a:p>
          <a:p>
            <a:pPr algn="ctr">
              <a:buNone/>
            </a:pPr>
            <a:endParaRPr lang="es-CO" b="1" dirty="0" smtClean="0"/>
          </a:p>
          <a:p>
            <a:pPr algn="ctr">
              <a:buNone/>
            </a:pPr>
            <a:r>
              <a:rPr lang="es-CO" b="1" dirty="0" smtClean="0"/>
              <a:t>CAPACITACION EN ORGANIZACIÓN DE ARCHIVO Y APLICACIÓN DE INSTRUMENTOS ARCHIVISTICOS 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6. Inventario </a:t>
            </a:r>
            <a:r>
              <a:rPr lang="es-ES" b="1" dirty="0"/>
              <a:t>documental.</a:t>
            </a:r>
          </a:p>
          <a:p>
            <a:pPr algn="just"/>
            <a:r>
              <a:rPr lang="es-ES_tradnl" dirty="0"/>
              <a:t>Registro de las carpetas que integran el archivo de una dependencia en </a:t>
            </a:r>
            <a:r>
              <a:rPr lang="es-ES_tradnl" dirty="0" smtClean="0"/>
              <a:t>entidad, en  orden alfabético por años.</a:t>
            </a:r>
            <a:endParaRPr lang="es-ES_tradnl" dirty="0"/>
          </a:p>
          <a:p>
            <a:pPr algn="just"/>
            <a:r>
              <a:rPr lang="es-ES_tradnl" dirty="0"/>
              <a:t>La elaboración del inventario se debe realizar el formato único de inventario establecido por el Archivo General de la Nación.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0585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7"/>
            <a:ext cx="8042497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067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b="1" dirty="0" smtClean="0"/>
              <a:t>7. Formatos de Gestión Documental.</a:t>
            </a:r>
          </a:p>
          <a:p>
            <a:pPr marL="0" indent="0">
              <a:buNone/>
            </a:pPr>
            <a:r>
              <a:rPr lang="es-ES" dirty="0" smtClean="0">
                <a:hlinkClick r:id="rId4" action="ppaction://hlinkfile"/>
              </a:rPr>
              <a:t>Hoja de control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hlinkClick r:id="rId5" action="ppaction://hlinkfile"/>
              </a:rPr>
              <a:t>Formato de inventario documental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hlinkClick r:id="rId6" action="ppaction://hlinkfile"/>
              </a:rPr>
              <a:t>Rotulo de marcado de cajas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hlinkClick r:id="rId7" action="ppaction://hlinkfile"/>
              </a:rPr>
              <a:t>Rotulo de marcado de Gaveta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hlinkClick r:id="rId8" action="ppaction://hlinkfile"/>
              </a:rPr>
              <a:t>Control de préstamo de documentos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hlinkClick r:id="rId9" action="ppaction://hlinkfile"/>
              </a:rPr>
              <a:t>Referencia cruzada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hlinkClick r:id="rId10" action="ppaction://hlinkfile"/>
              </a:rPr>
              <a:t>Acta de entrega de inventarios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hlinkClick r:id="rId11" action="ppaction://hlinkfile"/>
              </a:rPr>
              <a:t>Acta de eliminación de documentos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hlinkClick r:id="rId12" action="ppaction://hlinkfile"/>
              </a:rPr>
              <a:t>Guía de afuera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8413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ES" sz="4000" b="1" dirty="0" smtClean="0"/>
          </a:p>
          <a:p>
            <a:pPr marL="0" indent="0" algn="ctr">
              <a:buNone/>
            </a:pPr>
            <a:endParaRPr lang="es-ES" sz="4000" b="1" dirty="0"/>
          </a:p>
          <a:p>
            <a:pPr marL="0" indent="0" algn="ctr">
              <a:buNone/>
            </a:pPr>
            <a:r>
              <a:rPr lang="es-ES" sz="4000" b="1" dirty="0" smtClean="0"/>
              <a:t>MUCHAS GRACIAS</a:t>
            </a:r>
            <a:endParaRPr lang="es-ES" sz="4000" b="1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405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611560" y="1340768"/>
            <a:ext cx="8229600" cy="400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eaLnBrk="1" hangingPunct="1">
              <a:buFontTx/>
              <a:buAutoNum type="arabicPeriod"/>
            </a:pPr>
            <a:endParaRPr lang="es-ES" dirty="0" smtClean="0"/>
          </a:p>
          <a:p>
            <a:pPr marL="0" indent="0" eaLnBrk="1" hangingPunct="1">
              <a:buNone/>
            </a:pPr>
            <a:r>
              <a:rPr lang="es-ES" b="1" dirty="0" smtClean="0"/>
              <a:t>ORGANIZACIÓN DE ARCHIVOS</a:t>
            </a:r>
            <a:endParaRPr lang="es-ES" b="1" dirty="0"/>
          </a:p>
          <a:p>
            <a:pPr eaLnBrk="1" hangingPunct="1">
              <a:buFontTx/>
              <a:buAutoNum type="arabicPeriod"/>
            </a:pPr>
            <a:r>
              <a:rPr lang="es-ES" dirty="0" smtClean="0"/>
              <a:t>Conceptualización Archivística.</a:t>
            </a:r>
          </a:p>
          <a:p>
            <a:pPr eaLnBrk="1" hangingPunct="1">
              <a:buFontTx/>
              <a:buAutoNum type="arabicPeriod"/>
            </a:pPr>
            <a:r>
              <a:rPr lang="es-ES" dirty="0" smtClean="0"/>
              <a:t>Tablas de Retención Documental.</a:t>
            </a:r>
          </a:p>
          <a:p>
            <a:pPr eaLnBrk="1" hangingPunct="1">
              <a:buFontTx/>
              <a:buAutoNum type="arabicPeriod"/>
            </a:pPr>
            <a:r>
              <a:rPr lang="es-ES" dirty="0" smtClean="0"/>
              <a:t>Apertura </a:t>
            </a:r>
            <a:r>
              <a:rPr lang="es-ES" dirty="0"/>
              <a:t>de series documentales</a:t>
            </a:r>
            <a:r>
              <a:rPr lang="es-ES" dirty="0" smtClean="0"/>
              <a:t>.</a:t>
            </a:r>
            <a:endParaRPr lang="es-ES" dirty="0"/>
          </a:p>
          <a:p>
            <a:pPr eaLnBrk="1" hangingPunct="1">
              <a:buFontTx/>
              <a:buAutoNum type="arabicPeriod"/>
            </a:pPr>
            <a:r>
              <a:rPr lang="es-ES" dirty="0"/>
              <a:t>Organización del archivo de </a:t>
            </a:r>
            <a:r>
              <a:rPr lang="es-ES" dirty="0" smtClean="0"/>
              <a:t>gestión.</a:t>
            </a:r>
            <a:endParaRPr lang="es-ES" dirty="0"/>
          </a:p>
          <a:p>
            <a:pPr eaLnBrk="1" hangingPunct="1">
              <a:buFontTx/>
              <a:buAutoNum type="arabicPeriod"/>
            </a:pPr>
            <a:r>
              <a:rPr lang="es-ES" dirty="0"/>
              <a:t>Ordenación de </a:t>
            </a:r>
            <a:r>
              <a:rPr lang="es-ES" dirty="0" smtClean="0"/>
              <a:t>cajas y carpetas.</a:t>
            </a:r>
          </a:p>
          <a:p>
            <a:pPr eaLnBrk="1" hangingPunct="1">
              <a:buFontTx/>
              <a:buAutoNum type="arabicPeriod"/>
            </a:pPr>
            <a:r>
              <a:rPr lang="es-ES" dirty="0" smtClean="0"/>
              <a:t>Inventario documental.</a:t>
            </a:r>
          </a:p>
          <a:p>
            <a:pPr eaLnBrk="1" hangingPunct="1">
              <a:buFontTx/>
              <a:buAutoNum type="arabicPeriod"/>
            </a:pPr>
            <a:r>
              <a:rPr lang="es-ES" dirty="0" smtClean="0"/>
              <a:t>Formatos de Gestión Documental.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7510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AutoNum type="arabicPeriod"/>
            </a:pPr>
            <a:r>
              <a:rPr lang="es-ES" b="1" dirty="0"/>
              <a:t>Conceptualización Archivística.</a:t>
            </a:r>
          </a:p>
          <a:p>
            <a:pPr algn="just"/>
            <a:r>
              <a:rPr lang="es-CO" sz="2400" b="1" dirty="0"/>
              <a:t>Administración de Archivos</a:t>
            </a:r>
            <a:r>
              <a:rPr lang="es-CO" sz="2400" dirty="0"/>
              <a:t>. Son  operaciones administrativas y técnicas relacionadas con la Planeación, Dirección, Organización, Control, Evaluación, Conservación, p</a:t>
            </a:r>
            <a:r>
              <a:rPr lang="es-CO" sz="2400" dirty="0" smtClean="0"/>
              <a:t>reservación </a:t>
            </a:r>
            <a:r>
              <a:rPr lang="es-CO" sz="2400" dirty="0"/>
              <a:t>y Servicios de todos los archivos de una Institución</a:t>
            </a:r>
            <a:r>
              <a:rPr lang="es-CO" sz="2400" dirty="0" smtClean="0"/>
              <a:t>.</a:t>
            </a:r>
          </a:p>
          <a:p>
            <a:pPr algn="just"/>
            <a:r>
              <a:rPr lang="es-CO" sz="2400" b="1" dirty="0"/>
              <a:t>Ciclo Vital del Documento. </a:t>
            </a:r>
            <a:r>
              <a:rPr lang="es-CO" sz="2400" dirty="0"/>
              <a:t>Etapas sucesivas por las que atraviesan los documentos desde su producción  o recepción en la oficina y su conservación temporal, hasta su eliminación o integración a un archivo permanente</a:t>
            </a:r>
            <a:r>
              <a:rPr lang="es-CO" sz="2400" dirty="0" smtClean="0"/>
              <a:t>.</a:t>
            </a:r>
          </a:p>
          <a:p>
            <a:pPr algn="just"/>
            <a:r>
              <a:rPr lang="es-CO" sz="2400" b="1" dirty="0" smtClean="0"/>
              <a:t>Retención de Documentos</a:t>
            </a:r>
            <a:r>
              <a:rPr lang="es-CO" sz="2400" dirty="0" smtClean="0"/>
              <a:t>: </a:t>
            </a:r>
            <a:r>
              <a:rPr lang="es-CO" sz="2400" dirty="0"/>
              <a:t>es el plazo en términos de tiempo en que los documentos deben permanecer en el archivo de gestión o en el archivo central, tal como se consigna en la Tabla de Retención Documental</a:t>
            </a:r>
          </a:p>
          <a:p>
            <a:pPr algn="just"/>
            <a:endParaRPr lang="es-CO" sz="2400" dirty="0"/>
          </a:p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986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sz="2400" b="1" dirty="0"/>
              <a:t>Serie Documental</a:t>
            </a:r>
            <a:r>
              <a:rPr lang="es-CO" sz="2400" dirty="0"/>
              <a:t>: Conjunto de unidades documentales de estructura y contenidos homogéneos, emanados de un mismo órgano o sujeto productor como consecuencia del ejercicio de sus funciones específicas</a:t>
            </a:r>
            <a:r>
              <a:rPr lang="es-CO" sz="2400" dirty="0" smtClean="0"/>
              <a:t>.</a:t>
            </a:r>
          </a:p>
          <a:p>
            <a:r>
              <a:rPr lang="es-CO" sz="2400" b="1" dirty="0" smtClean="0"/>
              <a:t>Unidad de Conservación</a:t>
            </a:r>
            <a:r>
              <a:rPr lang="es-CO" sz="2400" dirty="0" smtClean="0"/>
              <a:t>: </a:t>
            </a:r>
            <a:r>
              <a:rPr lang="es-CO" sz="2400" dirty="0"/>
              <a:t>cuerpo que contiene en forma adecuada una unidad archivística. Puede ser unidades de conservación entre otras, una caja, un libro o un tomo.</a:t>
            </a:r>
          </a:p>
          <a:p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305461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b="1" dirty="0" smtClean="0"/>
              <a:t>2. Tablas </a:t>
            </a:r>
            <a:r>
              <a:rPr lang="es-ES" b="1" dirty="0"/>
              <a:t>de Retención Documental</a:t>
            </a:r>
            <a:r>
              <a:rPr lang="es-ES" b="1" dirty="0" smtClean="0"/>
              <a:t>.</a:t>
            </a:r>
          </a:p>
          <a:p>
            <a:pPr marL="0" indent="0">
              <a:buNone/>
            </a:pPr>
            <a:r>
              <a:rPr lang="es-CO" sz="2400" dirty="0"/>
              <a:t>L</a:t>
            </a:r>
            <a:r>
              <a:rPr lang="es-CO" sz="2400" dirty="0" smtClean="0"/>
              <a:t>istado </a:t>
            </a:r>
            <a:r>
              <a:rPr lang="es-CO" sz="2400" dirty="0"/>
              <a:t>de series y sus correspondientes tipos documentales, producidos o recibidos por una unidad administrativa en cumplimiento de sus funciones, a los cuales se asigna el tiempo de permanencia en cada fase de archivo</a:t>
            </a:r>
            <a:r>
              <a:rPr lang="es-CO" sz="2400" dirty="0" smtClean="0"/>
              <a:t>.</a:t>
            </a:r>
          </a:p>
          <a:p>
            <a:pPr marL="0" indent="0">
              <a:buNone/>
            </a:pPr>
            <a:r>
              <a:rPr lang="es-CO" sz="2400" dirty="0" smtClean="0"/>
              <a:t>ESTRUCTURA</a:t>
            </a:r>
          </a:p>
          <a:p>
            <a:pPr marL="0" indent="0">
              <a:buNone/>
            </a:pPr>
            <a:r>
              <a:rPr lang="es-CO" sz="2400" dirty="0" smtClean="0"/>
              <a:t>Unidad Administrativa</a:t>
            </a:r>
          </a:p>
          <a:p>
            <a:pPr marL="0" indent="0">
              <a:buNone/>
            </a:pPr>
            <a:r>
              <a:rPr lang="es-CO" sz="2400" dirty="0"/>
              <a:t>	S</a:t>
            </a:r>
            <a:r>
              <a:rPr lang="es-CO" sz="2400" dirty="0" smtClean="0"/>
              <a:t>erie documental</a:t>
            </a:r>
          </a:p>
          <a:p>
            <a:pPr marL="0" indent="0">
              <a:buNone/>
            </a:pPr>
            <a:r>
              <a:rPr lang="es-CO" sz="2400" dirty="0"/>
              <a:t>	</a:t>
            </a:r>
            <a:r>
              <a:rPr lang="es-CO" sz="2400" dirty="0" smtClean="0"/>
              <a:t>	Subserie documental</a:t>
            </a:r>
          </a:p>
          <a:p>
            <a:pPr marL="0" indent="0">
              <a:buNone/>
            </a:pPr>
            <a:r>
              <a:rPr lang="es-CO" sz="2400" dirty="0"/>
              <a:t>	</a:t>
            </a:r>
            <a:r>
              <a:rPr lang="es-CO" sz="2400" dirty="0" smtClean="0"/>
              <a:t>		tipos documentales</a:t>
            </a:r>
          </a:p>
          <a:p>
            <a:pPr marL="0" indent="0"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2185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600200"/>
            <a:ext cx="7560840" cy="470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35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b="1" dirty="0" smtClean="0"/>
              <a:t>3. Apertura </a:t>
            </a:r>
            <a:r>
              <a:rPr lang="es-ES" b="1" dirty="0"/>
              <a:t>de series documentales.</a:t>
            </a:r>
          </a:p>
          <a:p>
            <a:pPr marL="0" indent="0">
              <a:buNone/>
            </a:pPr>
            <a:r>
              <a:rPr lang="es-CO" dirty="0" smtClean="0"/>
              <a:t>Con base a las series y sub series en la tabla de retención documental, se marcara las carpetas que contendrán los documentos producidos y recepecionados en la dependencia.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759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" sz="4600" dirty="0" smtClean="0"/>
              <a:t>4. Organización </a:t>
            </a:r>
            <a:r>
              <a:rPr lang="es-ES" sz="4600" dirty="0"/>
              <a:t>del archivo de gestión</a:t>
            </a:r>
            <a:r>
              <a:rPr lang="es-ES" sz="4600" dirty="0" smtClean="0"/>
              <a:t>.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altLang="es-ES" b="1" dirty="0"/>
              <a:t>Ordenación Documental</a:t>
            </a:r>
            <a:r>
              <a:rPr lang="es-ES" altLang="es-ES" dirty="0"/>
              <a:t>: Sistema bajo el cual se organizaran los documentos al interior de las carpetas, pueden ser:</a:t>
            </a:r>
          </a:p>
          <a:p>
            <a:pPr>
              <a:buFont typeface="Wingdings" pitchFamily="2" charset="2"/>
              <a:buChar char="ü"/>
            </a:pPr>
            <a:r>
              <a:rPr lang="es-ES" altLang="es-ES" dirty="0"/>
              <a:t>Cronológico (día, mes en orden </a:t>
            </a:r>
            <a:r>
              <a:rPr lang="es-ES" altLang="es-ES" dirty="0" smtClean="0"/>
              <a:t>ascendente)</a:t>
            </a:r>
          </a:p>
          <a:p>
            <a:pPr>
              <a:buFont typeface="Wingdings" pitchFamily="2" charset="2"/>
              <a:buChar char="ü"/>
            </a:pPr>
            <a:r>
              <a:rPr lang="es-ES" altLang="es-ES" dirty="0" smtClean="0"/>
              <a:t>Numérico </a:t>
            </a:r>
            <a:r>
              <a:rPr lang="es-ES" altLang="es-ES" dirty="0"/>
              <a:t>(orden ascendente)</a:t>
            </a:r>
          </a:p>
          <a:p>
            <a:r>
              <a:rPr lang="es-ES" altLang="es-ES" b="1" dirty="0"/>
              <a:t>Depuración Documental:</a:t>
            </a:r>
          </a:p>
          <a:p>
            <a:pPr>
              <a:buFont typeface="Wingdings" pitchFamily="2" charset="2"/>
              <a:buChar char="ü"/>
            </a:pPr>
            <a:r>
              <a:rPr lang="es-ES" altLang="es-ES" dirty="0"/>
              <a:t>Retiro de copias, formatos en blanco, borradores y elementos que no tienen valor para el </a:t>
            </a:r>
            <a:r>
              <a:rPr lang="es-ES" altLang="es-ES" dirty="0" smtClean="0"/>
              <a:t>expediente.</a:t>
            </a:r>
          </a:p>
          <a:p>
            <a:pPr>
              <a:buFont typeface="Wingdings" pitchFamily="2" charset="2"/>
              <a:buChar char="ü"/>
            </a:pPr>
            <a:r>
              <a:rPr lang="es-ES" altLang="es-ES" dirty="0" smtClean="0"/>
              <a:t>Retiro </a:t>
            </a:r>
            <a:r>
              <a:rPr lang="es-ES" altLang="es-ES" dirty="0"/>
              <a:t>de objetos Metálicos: Clips, gachos de cosedora etc.</a:t>
            </a:r>
          </a:p>
          <a:p>
            <a:r>
              <a:rPr lang="es-ES" altLang="es-ES" b="1" dirty="0"/>
              <a:t>Foliación:</a:t>
            </a:r>
            <a:r>
              <a:rPr lang="es-ES" altLang="es-ES" dirty="0"/>
              <a:t> asignación numérica consecutiva de 1 a 200</a:t>
            </a:r>
          </a:p>
          <a:p>
            <a:r>
              <a:rPr lang="es-ES" altLang="es-ES" b="1" dirty="0"/>
              <a:t>Legajado</a:t>
            </a:r>
            <a:r>
              <a:rPr lang="es-ES" altLang="es-ES" dirty="0"/>
              <a:t>: perforación de los documentos los cuales van adheridos a la carpeta por el gancho </a:t>
            </a:r>
            <a:r>
              <a:rPr lang="es-ES" altLang="es-ES" dirty="0" smtClean="0"/>
              <a:t>plástico</a:t>
            </a:r>
            <a:endParaRPr lang="es-ES" altLang="es-ES" dirty="0"/>
          </a:p>
          <a:p>
            <a:r>
              <a:rPr lang="es-ES" altLang="es-ES" b="1" dirty="0"/>
              <a:t>Marcado de Carpeta</a:t>
            </a:r>
            <a:r>
              <a:rPr lang="es-ES" altLang="es-ES" dirty="0"/>
              <a:t>.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1768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ALCADIA DE IBAGUE</a:t>
            </a:r>
            <a:endParaRPr lang="es-CO" b="1" dirty="0"/>
          </a:p>
        </p:txBody>
      </p:sp>
      <p:pic>
        <p:nvPicPr>
          <p:cNvPr id="4" name="Imagen 1" descr="logotipo alcaldia version para documentos w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13573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logocapitalmus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71480"/>
            <a:ext cx="581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210097"/>
            <a:ext cx="8229600" cy="531524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" b="1" dirty="0" smtClean="0"/>
              <a:t>5. Ordenación </a:t>
            </a:r>
            <a:r>
              <a:rPr lang="es-ES" b="1" dirty="0"/>
              <a:t>de </a:t>
            </a:r>
            <a:r>
              <a:rPr lang="es-ES" b="1" dirty="0" smtClean="0"/>
              <a:t>Carpetas y cajas.</a:t>
            </a:r>
          </a:p>
          <a:p>
            <a:pPr marL="0" indent="0">
              <a:buNone/>
            </a:pPr>
            <a:r>
              <a:rPr lang="es-ES" dirty="0" smtClean="0"/>
              <a:t>En el caso los archivadores verticales (gavetas), se ubicaran las carpetas en orden alfabético (A - Z), marcando cada gaveta con el formato aprobado el cual registrara las series contenidas en esta.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Para estantería se colocaran las cajas en </a:t>
            </a:r>
          </a:p>
          <a:p>
            <a:pPr marL="0" indent="0">
              <a:buNone/>
            </a:pPr>
            <a:r>
              <a:rPr lang="es-ES" dirty="0" smtClean="0"/>
              <a:t>orden consecutivo por años, de izquierda a derecha en Z.</a:t>
            </a:r>
          </a:p>
          <a:p>
            <a:pPr marL="0" indent="0" algn="ctr">
              <a:buNone/>
            </a:pPr>
            <a:r>
              <a:rPr lang="es-ES" dirty="0" smtClean="0"/>
              <a:t>_________ESTANTE_________</a:t>
            </a:r>
          </a:p>
          <a:p>
            <a:pPr marL="0" indent="0" algn="ctr">
              <a:buNone/>
            </a:pPr>
            <a:r>
              <a:rPr lang="es-ES" u="sng" dirty="0" smtClean="0"/>
              <a:t>Caja 1 – Caja 2 – Caja 3 – Caja 4</a:t>
            </a:r>
          </a:p>
          <a:p>
            <a:pPr marL="0" indent="0" algn="ctr">
              <a:buNone/>
            </a:pPr>
            <a:r>
              <a:rPr lang="es-ES" u="sng" dirty="0" smtClean="0"/>
              <a:t>Caja 5 – Caja 6  - Caja 7 - Caja 8</a:t>
            </a:r>
            <a:endParaRPr lang="es-ES" u="sng" dirty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68686" y="2708920"/>
            <a:ext cx="2322850" cy="1887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4985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639</Words>
  <Application>Microsoft Office PowerPoint</Application>
  <PresentationFormat>Presentación en pantalla (4:3)</PresentationFormat>
  <Paragraphs>82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Bookman Old Style</vt:lpstr>
      <vt:lpstr>Calibri</vt:lpstr>
      <vt:lpstr>Wingdings</vt:lpstr>
      <vt:lpstr>Tema de Office</vt:lpstr>
      <vt:lpstr>ALCADIA DE IBAGUE</vt:lpstr>
      <vt:lpstr>ALCADIA DE IBAGUE</vt:lpstr>
      <vt:lpstr>ALCADIA DE IBAGUE</vt:lpstr>
      <vt:lpstr>ALCADIA DE IBAGUE</vt:lpstr>
      <vt:lpstr>ALCADIA DE IBAGUE</vt:lpstr>
      <vt:lpstr>ALCADIA DE IBAGUE</vt:lpstr>
      <vt:lpstr>ALCADIA DE IBAGUE</vt:lpstr>
      <vt:lpstr>ALCADIA DE IBAGUE</vt:lpstr>
      <vt:lpstr>ALCADIA DE IBAGUE</vt:lpstr>
      <vt:lpstr>ALCADIA DE IBAGUE</vt:lpstr>
      <vt:lpstr>ALCADIA DE IBAGUE</vt:lpstr>
      <vt:lpstr>ALCADIA DE IBAGUE</vt:lpstr>
      <vt:lpstr>ALCADIA DE IBAGUE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ARTÍCULO 3°. Responsabilidad de la gestión de documentos. La gestión de documentos está asociada a la actividad administrativa del Estado, al cumplimiento de las funciones y al desarrollo de los procesos de todas las entidades del Estado; por lo tanto, es responsabilidad de los servidores y empleados públicos así como los contratistas que presten servicios a las entidades públicas, aplicar las normas que en esta materia establezca el Archivo General de la Nación Jorge Palacios Preciado, y las respectivas entidades públicas.</dc:title>
  <dc:creator>Luz Mila</dc:creator>
  <cp:lastModifiedBy>ALCALDIA</cp:lastModifiedBy>
  <cp:revision>21</cp:revision>
  <dcterms:created xsi:type="dcterms:W3CDTF">2013-12-02T10:04:42Z</dcterms:created>
  <dcterms:modified xsi:type="dcterms:W3CDTF">2018-02-23T18:41:03Z</dcterms:modified>
</cp:coreProperties>
</file>