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51"/>
  </p:handoutMasterIdLst>
  <p:sldIdLst>
    <p:sldId id="272" r:id="rId2"/>
    <p:sldId id="291" r:id="rId3"/>
    <p:sldId id="290" r:id="rId4"/>
    <p:sldId id="300" r:id="rId5"/>
    <p:sldId id="292" r:id="rId6"/>
    <p:sldId id="293" r:id="rId7"/>
    <p:sldId id="294" r:id="rId8"/>
    <p:sldId id="297" r:id="rId9"/>
    <p:sldId id="296" r:id="rId10"/>
    <p:sldId id="298" r:id="rId11"/>
    <p:sldId id="295" r:id="rId12"/>
    <p:sldId id="302" r:id="rId13"/>
    <p:sldId id="276" r:id="rId14"/>
    <p:sldId id="301" r:id="rId15"/>
    <p:sldId id="299" r:id="rId16"/>
    <p:sldId id="303" r:id="rId17"/>
    <p:sldId id="306" r:id="rId18"/>
    <p:sldId id="307" r:id="rId19"/>
    <p:sldId id="310" r:id="rId20"/>
    <p:sldId id="312" r:id="rId21"/>
    <p:sldId id="313" r:id="rId22"/>
    <p:sldId id="311" r:id="rId23"/>
    <p:sldId id="309" r:id="rId24"/>
    <p:sldId id="314" r:id="rId25"/>
    <p:sldId id="315" r:id="rId26"/>
    <p:sldId id="308" r:id="rId27"/>
    <p:sldId id="316" r:id="rId28"/>
    <p:sldId id="317" r:id="rId29"/>
    <p:sldId id="318" r:id="rId30"/>
    <p:sldId id="319" r:id="rId31"/>
    <p:sldId id="320" r:id="rId32"/>
    <p:sldId id="321" r:id="rId33"/>
    <p:sldId id="322" r:id="rId34"/>
    <p:sldId id="304" r:id="rId35"/>
    <p:sldId id="326" r:id="rId36"/>
    <p:sldId id="324" r:id="rId37"/>
    <p:sldId id="327" r:id="rId38"/>
    <p:sldId id="328" r:id="rId39"/>
    <p:sldId id="330" r:id="rId40"/>
    <p:sldId id="331" r:id="rId41"/>
    <p:sldId id="332" r:id="rId42"/>
    <p:sldId id="329" r:id="rId43"/>
    <p:sldId id="333" r:id="rId44"/>
    <p:sldId id="334" r:id="rId45"/>
    <p:sldId id="335" r:id="rId46"/>
    <p:sldId id="336" r:id="rId47"/>
    <p:sldId id="337" r:id="rId48"/>
    <p:sldId id="338" r:id="rId49"/>
    <p:sldId id="271" r:id="rId5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FFC000"/>
    <a:srgbClr val="70AD47"/>
    <a:srgbClr val="4472C4"/>
    <a:srgbClr val="7030A0"/>
    <a:srgbClr val="FF0000"/>
    <a:srgbClr val="ED7D31"/>
    <a:srgbClr val="009833"/>
    <a:srgbClr val="EC1C24"/>
    <a:srgbClr val="FFC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38" autoAdjust="0"/>
    <p:restoredTop sz="94660"/>
  </p:normalViewPr>
  <p:slideViewPr>
    <p:cSldViewPr snapToGrid="0">
      <p:cViewPr varScale="1">
        <p:scale>
          <a:sx n="73" d="100"/>
          <a:sy n="73" d="100"/>
        </p:scale>
        <p:origin x="240" y="96"/>
      </p:cViewPr>
      <p:guideLst>
        <p:guide orient="horz" pos="2160"/>
        <p:guide pos="3840"/>
      </p:guideLst>
    </p:cSldViewPr>
  </p:slideViewPr>
  <p:notesTextViewPr>
    <p:cViewPr>
      <p:scale>
        <a:sx n="1" d="1"/>
        <a:sy n="1" d="1"/>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DE6DBD2-BC70-45E5-BED4-519AFD9CF47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DBCC1FE9-7881-4060-AAE1-CDA939ABB53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DA9047A-2D84-40D5-B7CF-68425713F97B}" type="datetimeFigureOut">
              <a:rPr lang="es-CO" smtClean="0"/>
              <a:t>19/08/2020</a:t>
            </a:fld>
            <a:endParaRPr lang="es-CO"/>
          </a:p>
        </p:txBody>
      </p:sp>
      <p:sp>
        <p:nvSpPr>
          <p:cNvPr id="4" name="Marcador de pie de página 3">
            <a:extLst>
              <a:ext uri="{FF2B5EF4-FFF2-40B4-BE49-F238E27FC236}">
                <a16:creationId xmlns:a16="http://schemas.microsoft.com/office/drawing/2014/main" id="{05396E7C-81DC-408D-891C-75E333694DD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87220A73-F683-403D-80E6-0133C2D1E08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C041BC5-442D-49F6-8CE2-F659BBA95D4E}" type="slidenum">
              <a:rPr lang="es-CO" smtClean="0"/>
              <a:t>‹Nº›</a:t>
            </a:fld>
            <a:endParaRPr lang="es-CO"/>
          </a:p>
        </p:txBody>
      </p:sp>
    </p:spTree>
    <p:extLst>
      <p:ext uri="{BB962C8B-B14F-4D97-AF65-F5344CB8AC3E}">
        <p14:creationId xmlns:p14="http://schemas.microsoft.com/office/powerpoint/2010/main" val="12800237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2" name="Imagen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57"/>
            <a:ext cx="12193526" cy="6857143"/>
          </a:xfrm>
          <a:prstGeom prst="rect">
            <a:avLst/>
          </a:prstGeom>
        </p:spPr>
      </p:pic>
    </p:spTree>
    <p:extLst>
      <p:ext uri="{BB962C8B-B14F-4D97-AF65-F5344CB8AC3E}">
        <p14:creationId xmlns:p14="http://schemas.microsoft.com/office/powerpoint/2010/main" val="1301224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ido con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133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Imagen con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56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y texto vertical">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2932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ítulo vertical y tex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508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3098C21F-3C51-402F-90A0-3B0176F70553}"/>
              </a:ext>
            </a:extLst>
          </p:cNvPr>
          <p:cNvSpPr>
            <a:spLocks noGrp="1"/>
          </p:cNvSpPr>
          <p:nvPr>
            <p:ph type="dt" sz="half" idx="10"/>
          </p:nvPr>
        </p:nvSpPr>
        <p:spPr>
          <a:xfrm>
            <a:off x="838200" y="6356350"/>
            <a:ext cx="2743200" cy="365125"/>
          </a:xfrm>
          <a:prstGeom prst="rect">
            <a:avLst/>
          </a:prstGeom>
        </p:spPr>
        <p:txBody>
          <a:bodyPr/>
          <a:lstStyle/>
          <a:p>
            <a:fld id="{4AACAE7E-254E-4D87-99AA-786158D08560}" type="datetimeFigureOut">
              <a:rPr lang="es-CO" smtClean="0"/>
              <a:t>19/08/2020</a:t>
            </a:fld>
            <a:endParaRPr lang="es-CO"/>
          </a:p>
        </p:txBody>
      </p:sp>
      <p:sp>
        <p:nvSpPr>
          <p:cNvPr id="5" name="Marcador de pie de página 4">
            <a:extLst>
              <a:ext uri="{FF2B5EF4-FFF2-40B4-BE49-F238E27FC236}">
                <a16:creationId xmlns:a16="http://schemas.microsoft.com/office/drawing/2014/main" id="{B165AD99-1A5F-47D7-AC3A-351877D11C94}"/>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a:extLst>
              <a:ext uri="{FF2B5EF4-FFF2-40B4-BE49-F238E27FC236}">
                <a16:creationId xmlns:a16="http://schemas.microsoft.com/office/drawing/2014/main" id="{AD238DA1-C3A0-4816-A0CA-A04F0EACE9BD}"/>
              </a:ext>
            </a:extLst>
          </p:cNvPr>
          <p:cNvSpPr>
            <a:spLocks noGrp="1"/>
          </p:cNvSpPr>
          <p:nvPr>
            <p:ph type="sldNum" sz="quarter" idx="12"/>
          </p:nvPr>
        </p:nvSpPr>
        <p:spPr>
          <a:xfrm>
            <a:off x="8610600" y="6356350"/>
            <a:ext cx="2743200" cy="365125"/>
          </a:xfrm>
          <a:prstGeom prst="rect">
            <a:avLst/>
          </a:prstGeom>
        </p:spPr>
        <p:txBody>
          <a:bodyPr/>
          <a:lstStyle/>
          <a:p>
            <a:fld id="{E707A687-9862-4C9F-802A-8899AAA8CED6}" type="slidenum">
              <a:rPr lang="es-CO" smtClean="0"/>
              <a:t>‹Nº›</a:t>
            </a:fld>
            <a:endParaRPr lang="es-CO"/>
          </a:p>
        </p:txBody>
      </p:sp>
      <p:pic>
        <p:nvPicPr>
          <p:cNvPr id="2" name="Imagen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857"/>
            <a:ext cx="12193524" cy="6857143"/>
          </a:xfrm>
          <a:prstGeom prst="rect">
            <a:avLst/>
          </a:prstGeom>
        </p:spPr>
      </p:pic>
    </p:spTree>
    <p:extLst>
      <p:ext uri="{BB962C8B-B14F-4D97-AF65-F5344CB8AC3E}">
        <p14:creationId xmlns:p14="http://schemas.microsoft.com/office/powerpoint/2010/main" val="583021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3098C21F-3C51-402F-90A0-3B0176F70553}"/>
              </a:ext>
            </a:extLst>
          </p:cNvPr>
          <p:cNvSpPr>
            <a:spLocks noGrp="1"/>
          </p:cNvSpPr>
          <p:nvPr>
            <p:ph type="dt" sz="half" idx="10"/>
          </p:nvPr>
        </p:nvSpPr>
        <p:spPr>
          <a:xfrm>
            <a:off x="838200" y="6356350"/>
            <a:ext cx="2743200" cy="365125"/>
          </a:xfrm>
          <a:prstGeom prst="rect">
            <a:avLst/>
          </a:prstGeom>
        </p:spPr>
        <p:txBody>
          <a:bodyPr/>
          <a:lstStyle/>
          <a:p>
            <a:fld id="{4AACAE7E-254E-4D87-99AA-786158D08560}" type="datetimeFigureOut">
              <a:rPr lang="es-CO" smtClean="0"/>
              <a:t>19/08/2020</a:t>
            </a:fld>
            <a:endParaRPr lang="es-CO"/>
          </a:p>
        </p:txBody>
      </p:sp>
      <p:sp>
        <p:nvSpPr>
          <p:cNvPr id="5" name="Marcador de pie de página 4">
            <a:extLst>
              <a:ext uri="{FF2B5EF4-FFF2-40B4-BE49-F238E27FC236}">
                <a16:creationId xmlns:a16="http://schemas.microsoft.com/office/drawing/2014/main" id="{B165AD99-1A5F-47D7-AC3A-351877D11C94}"/>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a:extLst>
              <a:ext uri="{FF2B5EF4-FFF2-40B4-BE49-F238E27FC236}">
                <a16:creationId xmlns:a16="http://schemas.microsoft.com/office/drawing/2014/main" id="{AD238DA1-C3A0-4816-A0CA-A04F0EACE9BD}"/>
              </a:ext>
            </a:extLst>
          </p:cNvPr>
          <p:cNvSpPr>
            <a:spLocks noGrp="1"/>
          </p:cNvSpPr>
          <p:nvPr>
            <p:ph type="sldNum" sz="quarter" idx="12"/>
          </p:nvPr>
        </p:nvSpPr>
        <p:spPr>
          <a:xfrm>
            <a:off x="8610600" y="6356350"/>
            <a:ext cx="2743200" cy="365125"/>
          </a:xfrm>
          <a:prstGeom prst="rect">
            <a:avLst/>
          </a:prstGeom>
        </p:spPr>
        <p:txBody>
          <a:bodyPr/>
          <a:lstStyle/>
          <a:p>
            <a:fld id="{E707A687-9862-4C9F-802A-8899AAA8CED6}" type="slidenum">
              <a:rPr lang="es-CO" smtClean="0"/>
              <a:t>‹Nº›</a:t>
            </a:fld>
            <a:endParaRPr lang="es-CO"/>
          </a:p>
        </p:txBody>
      </p:sp>
    </p:spTree>
    <p:extLst>
      <p:ext uri="{BB962C8B-B14F-4D97-AF65-F5344CB8AC3E}">
        <p14:creationId xmlns:p14="http://schemas.microsoft.com/office/powerpoint/2010/main" val="3478838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3098C21F-3C51-402F-90A0-3B0176F70553}"/>
              </a:ext>
            </a:extLst>
          </p:cNvPr>
          <p:cNvSpPr>
            <a:spLocks noGrp="1"/>
          </p:cNvSpPr>
          <p:nvPr>
            <p:ph type="dt" sz="half" idx="10"/>
          </p:nvPr>
        </p:nvSpPr>
        <p:spPr>
          <a:xfrm>
            <a:off x="838200" y="6356350"/>
            <a:ext cx="2743200" cy="365125"/>
          </a:xfrm>
          <a:prstGeom prst="rect">
            <a:avLst/>
          </a:prstGeom>
        </p:spPr>
        <p:txBody>
          <a:bodyPr/>
          <a:lstStyle/>
          <a:p>
            <a:fld id="{4AACAE7E-254E-4D87-99AA-786158D08560}" type="datetimeFigureOut">
              <a:rPr lang="es-CO" smtClean="0"/>
              <a:t>19/08/2020</a:t>
            </a:fld>
            <a:endParaRPr lang="es-CO"/>
          </a:p>
        </p:txBody>
      </p:sp>
      <p:sp>
        <p:nvSpPr>
          <p:cNvPr id="5" name="Marcador de pie de página 4">
            <a:extLst>
              <a:ext uri="{FF2B5EF4-FFF2-40B4-BE49-F238E27FC236}">
                <a16:creationId xmlns:a16="http://schemas.microsoft.com/office/drawing/2014/main" id="{B165AD99-1A5F-47D7-AC3A-351877D11C94}"/>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a:extLst>
              <a:ext uri="{FF2B5EF4-FFF2-40B4-BE49-F238E27FC236}">
                <a16:creationId xmlns:a16="http://schemas.microsoft.com/office/drawing/2014/main" id="{AD238DA1-C3A0-4816-A0CA-A04F0EACE9BD}"/>
              </a:ext>
            </a:extLst>
          </p:cNvPr>
          <p:cNvSpPr>
            <a:spLocks noGrp="1"/>
          </p:cNvSpPr>
          <p:nvPr>
            <p:ph type="sldNum" sz="quarter" idx="12"/>
          </p:nvPr>
        </p:nvSpPr>
        <p:spPr>
          <a:xfrm>
            <a:off x="8610600" y="6356350"/>
            <a:ext cx="2743200" cy="365125"/>
          </a:xfrm>
          <a:prstGeom prst="rect">
            <a:avLst/>
          </a:prstGeom>
        </p:spPr>
        <p:txBody>
          <a:bodyPr/>
          <a:lstStyle/>
          <a:p>
            <a:fld id="{E707A687-9862-4C9F-802A-8899AAA8CED6}" type="slidenum">
              <a:rPr lang="es-CO" smtClean="0"/>
              <a:t>‹Nº›</a:t>
            </a:fld>
            <a:endParaRPr lang="es-CO"/>
          </a:p>
        </p:txBody>
      </p:sp>
    </p:spTree>
    <p:extLst>
      <p:ext uri="{BB962C8B-B14F-4D97-AF65-F5344CB8AC3E}">
        <p14:creationId xmlns:p14="http://schemas.microsoft.com/office/powerpoint/2010/main" val="4278617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ítulo y objetos">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3098C21F-3C51-402F-90A0-3B0176F70553}"/>
              </a:ext>
            </a:extLst>
          </p:cNvPr>
          <p:cNvSpPr>
            <a:spLocks noGrp="1"/>
          </p:cNvSpPr>
          <p:nvPr>
            <p:ph type="dt" sz="half" idx="10"/>
          </p:nvPr>
        </p:nvSpPr>
        <p:spPr>
          <a:xfrm>
            <a:off x="838200" y="6356350"/>
            <a:ext cx="2743200" cy="365125"/>
          </a:xfrm>
          <a:prstGeom prst="rect">
            <a:avLst/>
          </a:prstGeom>
        </p:spPr>
        <p:txBody>
          <a:bodyPr/>
          <a:lstStyle/>
          <a:p>
            <a:fld id="{4AACAE7E-254E-4D87-99AA-786158D08560}" type="datetimeFigureOut">
              <a:rPr lang="es-CO" smtClean="0"/>
              <a:t>19/08/2020</a:t>
            </a:fld>
            <a:endParaRPr lang="es-CO"/>
          </a:p>
        </p:txBody>
      </p:sp>
      <p:sp>
        <p:nvSpPr>
          <p:cNvPr id="5" name="Marcador de pie de página 4">
            <a:extLst>
              <a:ext uri="{FF2B5EF4-FFF2-40B4-BE49-F238E27FC236}">
                <a16:creationId xmlns:a16="http://schemas.microsoft.com/office/drawing/2014/main" id="{B165AD99-1A5F-47D7-AC3A-351877D11C94}"/>
              </a:ext>
            </a:extLst>
          </p:cNvPr>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a:extLst>
              <a:ext uri="{FF2B5EF4-FFF2-40B4-BE49-F238E27FC236}">
                <a16:creationId xmlns:a16="http://schemas.microsoft.com/office/drawing/2014/main" id="{AD238DA1-C3A0-4816-A0CA-A04F0EACE9BD}"/>
              </a:ext>
            </a:extLst>
          </p:cNvPr>
          <p:cNvSpPr>
            <a:spLocks noGrp="1"/>
          </p:cNvSpPr>
          <p:nvPr>
            <p:ph type="sldNum" sz="quarter" idx="12"/>
          </p:nvPr>
        </p:nvSpPr>
        <p:spPr>
          <a:xfrm>
            <a:off x="8610600" y="6356350"/>
            <a:ext cx="2743200" cy="365125"/>
          </a:xfrm>
          <a:prstGeom prst="rect">
            <a:avLst/>
          </a:prstGeom>
        </p:spPr>
        <p:txBody>
          <a:bodyPr/>
          <a:lstStyle/>
          <a:p>
            <a:fld id="{E707A687-9862-4C9F-802A-8899AAA8CED6}" type="slidenum">
              <a:rPr lang="es-CO" smtClean="0"/>
              <a:t>‹Nº›</a:t>
            </a:fld>
            <a:endParaRPr lang="es-CO"/>
          </a:p>
        </p:txBody>
      </p:sp>
    </p:spTree>
    <p:extLst>
      <p:ext uri="{BB962C8B-B14F-4D97-AF65-F5344CB8AC3E}">
        <p14:creationId xmlns:p14="http://schemas.microsoft.com/office/powerpoint/2010/main" val="1786196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Encabezado de sec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221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52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Tree>
    <p:extLst>
      <p:ext uri="{BB962C8B-B14F-4D97-AF65-F5344CB8AC3E}">
        <p14:creationId xmlns:p14="http://schemas.microsoft.com/office/powerpoint/2010/main" val="750917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olo el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799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3568"/>
            <a:ext cx="12193526" cy="6851721"/>
          </a:xfrm>
          <a:prstGeom prst="rect">
            <a:avLst/>
          </a:prstGeom>
        </p:spPr>
      </p:pic>
    </p:spTree>
    <p:extLst>
      <p:ext uri="{BB962C8B-B14F-4D97-AF65-F5344CB8AC3E}">
        <p14:creationId xmlns:p14="http://schemas.microsoft.com/office/powerpoint/2010/main" val="207382486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93" r:id="rId5"/>
    <p:sldLayoutId id="2147483651" r:id="rId6"/>
    <p:sldLayoutId id="2147483652" r:id="rId7"/>
    <p:sldLayoutId id="2147483653" r:id="rId8"/>
    <p:sldLayoutId id="2147483654"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204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738360" y="1768173"/>
            <a:ext cx="8141809" cy="337049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solidFill>
                  <a:prstClr val="black"/>
                </a:solidFill>
                <a:latin typeface="Arial" panose="020B0604020202020204" pitchFamily="34" charset="0"/>
                <a:cs typeface="Arial" panose="020B0604020202020204" pitchFamily="34" charset="0"/>
              </a:rPr>
              <a:t>Consolidar un modelo de ocupación del territorio bajo el modelo de ciudades sostenibles, que permita el desarrollo urbano integral, articulando acciones en materia de construcción de vivienda, agua potable, saneamiento básico y movilidad. </a:t>
            </a:r>
            <a:endParaRPr lang="es-CO" sz="2200" dirty="0" smtClean="0">
              <a:solidFill>
                <a:prstClr val="black"/>
              </a:solidFill>
              <a:latin typeface="Arial" panose="020B0604020202020204" pitchFamily="34" charset="0"/>
              <a:cs typeface="Arial" panose="020B0604020202020204" pitchFamily="34" charset="0"/>
            </a:endParaRPr>
          </a:p>
          <a:p>
            <a:pPr algn="just">
              <a:buFont typeface="Wingdings" pitchFamily="2" charset="2"/>
              <a:buChar char="v"/>
            </a:pPr>
            <a:r>
              <a:rPr lang="es-CO" sz="2200" b="1" dirty="0" smtClean="0">
                <a:solidFill>
                  <a:prstClr val="black"/>
                </a:solidFill>
                <a:latin typeface="Arial" panose="020B0604020202020204" pitchFamily="34" charset="0"/>
                <a:cs typeface="Arial" panose="020B0604020202020204" pitchFamily="34" charset="0"/>
              </a:rPr>
              <a:t>Promover un gobierno local moderno, eficiente y orientado a resultados que permitan la construcción de una ciudad sostenible. </a:t>
            </a:r>
          </a:p>
          <a:p>
            <a:pPr>
              <a:buFont typeface="Wingdings" pitchFamily="2" charset="2"/>
              <a:buChar char="v"/>
            </a:pPr>
            <a:r>
              <a:rPr lang="es-CO" sz="2200" b="1" dirty="0" smtClean="0">
                <a:solidFill>
                  <a:prstClr val="black"/>
                </a:solidFill>
                <a:latin typeface="Arial" panose="020B0604020202020204" pitchFamily="34" charset="0"/>
                <a:cs typeface="Arial" panose="020B0604020202020204" pitchFamily="34" charset="0"/>
              </a:rPr>
              <a:t>Promover el mejoramiento continuo del Sistema Integrado de Gestión “SIGAMI”.</a:t>
            </a:r>
            <a:endParaRPr lang="es-CO" sz="2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904" y="1613175"/>
            <a:ext cx="3118785" cy="3525495"/>
          </a:xfrm>
          <a:prstGeom prst="rect">
            <a:avLst/>
          </a:prstGeom>
        </p:spPr>
      </p:pic>
      <p:sp>
        <p:nvSpPr>
          <p:cNvPr id="5" name="Rectángulo 4"/>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Objetivos de Calidad</a:t>
            </a:r>
            <a:endParaRPr lang="es-CO" sz="7200" b="1" dirty="0">
              <a:ln w="12700">
                <a:noFill/>
                <a:prstDash val="solid"/>
              </a:ln>
              <a:solidFill>
                <a:schemeClr val="tx2">
                  <a:lumMod val="75000"/>
                </a:schemeClr>
              </a:solidFill>
              <a:latin typeface="Arial Black" panose="020B0A04020102020204" pitchFamily="34" charset="0"/>
            </a:endParaRPr>
          </a:p>
        </p:txBody>
      </p:sp>
    </p:spTree>
    <p:extLst>
      <p:ext uri="{BB962C8B-B14F-4D97-AF65-F5344CB8AC3E}">
        <p14:creationId xmlns:p14="http://schemas.microsoft.com/office/powerpoint/2010/main" val="225657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anim calcmode="lin" valueType="num">
                                      <p:cBhvr>
                                        <p:cTn id="15"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2000"/>
                                        <p:tgtEl>
                                          <p:spTgt spid="2">
                                            <p:txEl>
                                              <p:pRg st="2" end="2"/>
                                            </p:txEl>
                                          </p:spTgt>
                                        </p:tgtEl>
                                      </p:cBhvr>
                                    </p:animEffect>
                                    <p:anim calcmode="lin" valueType="num">
                                      <p:cBhvr>
                                        <p:cTn id="22"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2">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50562" y="1741533"/>
            <a:ext cx="8102395" cy="334562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t>Cumplir con la normatividad vigente como entidad territorial y la relacionada con el desarrollo de los sistemas de Gestión de Calidad, Gestión Ambiental y Gestión de Seguridad y Salud en el Trabajo, así como con todos aquellos otros requisitos y/o necesidades que determinen los ciudadanos y demás grupos de valor. </a:t>
            </a:r>
          </a:p>
          <a:p>
            <a:pPr algn="just">
              <a:buFont typeface="Wingdings" pitchFamily="2" charset="2"/>
              <a:buChar char="v"/>
            </a:pPr>
            <a:r>
              <a:rPr lang="es-CO" sz="2200" b="1" dirty="0" smtClean="0"/>
              <a:t>Fortalecer las competencias, habilidades, conocimientos y condiciones de trabajo del talento humano al servicio de la entidad, en función de la calidad en la prestación de los servicios. </a:t>
            </a:r>
          </a:p>
          <a:p>
            <a:pPr marL="0" indent="0" algn="just">
              <a:buFont typeface="Arial" panose="020B0604020202020204" pitchFamily="34" charset="0"/>
              <a:buNone/>
            </a:pPr>
            <a:endParaRPr lang="es-CO" sz="2200" dirty="0" smtClean="0"/>
          </a:p>
          <a:p>
            <a:pPr marL="0" indent="0" algn="just">
              <a:buFont typeface="Arial" panose="020B0604020202020204" pitchFamily="34" charset="0"/>
              <a:buNone/>
            </a:pPr>
            <a:endParaRPr lang="es-CO" sz="2200" dirty="0" smtClean="0">
              <a:solidFill>
                <a:prstClr val="black"/>
              </a:solidFill>
            </a:endParaRPr>
          </a:p>
          <a:p>
            <a:endParaRPr lang="es-CO" sz="22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18996" y="1592728"/>
            <a:ext cx="2901273" cy="3133818"/>
          </a:xfrm>
          <a:prstGeom prst="rect">
            <a:avLst/>
          </a:prstGeom>
        </p:spPr>
      </p:pic>
      <p:sp>
        <p:nvSpPr>
          <p:cNvPr id="5" name="Rectángulo 4"/>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Objetivos de Calidad</a:t>
            </a:r>
            <a:endParaRPr lang="es-CO" sz="7200" b="1" dirty="0">
              <a:ln w="12700">
                <a:noFill/>
                <a:prstDash val="solid"/>
              </a:ln>
              <a:solidFill>
                <a:schemeClr val="tx2">
                  <a:lumMod val="75000"/>
                </a:schemeClr>
              </a:solidFill>
              <a:latin typeface="Arial Black" panose="020B0A04020102020204" pitchFamily="34" charset="0"/>
            </a:endParaRPr>
          </a:p>
        </p:txBody>
      </p:sp>
    </p:spTree>
    <p:extLst>
      <p:ext uri="{BB962C8B-B14F-4D97-AF65-F5344CB8AC3E}">
        <p14:creationId xmlns:p14="http://schemas.microsoft.com/office/powerpoint/2010/main" val="3158554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anim calcmode="lin" valueType="num">
                                      <p:cBhvr>
                                        <p:cTn id="15"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572561" y="1761885"/>
            <a:ext cx="8281850" cy="369875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Generar acciones para el mejoramiento continuo de los niveles de satisfacción del ciudadano y/o usuario, en el marco de sus requisitos y necesidades.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Fortalecer la Gestión Ambiental, mediante instrumentos de planeación, evaluación seguimiento, control y mejora, con el compromiso institucional de reducir los impactos ambientales en la prestación de los servicios. </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Identificar y prevenir las condiciones y factores que afectan o pueden afectar la salud y seguridad del personal, para garantizar un ambiente de trabajo adecuado. </a:t>
            </a:r>
            <a:endParaRPr lang="es-CO" sz="2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68747" y="2052479"/>
            <a:ext cx="2681545" cy="3117570"/>
          </a:xfrm>
          <a:prstGeom prst="rect">
            <a:avLst/>
          </a:prstGeom>
        </p:spPr>
      </p:pic>
      <p:sp>
        <p:nvSpPr>
          <p:cNvPr id="5" name="Rectángulo 4"/>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Objetivos de Calidad</a:t>
            </a:r>
            <a:endParaRPr lang="es-CO" sz="7200" b="1" dirty="0">
              <a:ln w="12700">
                <a:noFill/>
                <a:prstDash val="solid"/>
              </a:ln>
              <a:solidFill>
                <a:schemeClr val="tx2">
                  <a:lumMod val="75000"/>
                </a:schemeClr>
              </a:solidFill>
              <a:latin typeface="Arial Black" panose="020B0A04020102020204" pitchFamily="34" charset="0"/>
            </a:endParaRPr>
          </a:p>
        </p:txBody>
      </p:sp>
    </p:spTree>
    <p:extLst>
      <p:ext uri="{BB962C8B-B14F-4D97-AF65-F5344CB8AC3E}">
        <p14:creationId xmlns:p14="http://schemas.microsoft.com/office/powerpoint/2010/main" val="1500997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anim calcmode="lin" valueType="num">
                                      <p:cBhvr>
                                        <p:cTn id="15"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2000"/>
                                        <p:tgtEl>
                                          <p:spTgt spid="2">
                                            <p:txEl>
                                              <p:pRg st="2" end="2"/>
                                            </p:txEl>
                                          </p:spTgt>
                                        </p:tgtEl>
                                      </p:cBhvr>
                                    </p:animEffect>
                                    <p:anim calcmode="lin" valueType="num">
                                      <p:cBhvr>
                                        <p:cTn id="22"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2">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7954041"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2" name="1 Título"/>
          <p:cNvSpPr>
            <a:spLocks noGrp="1"/>
          </p:cNvSpPr>
          <p:nvPr>
            <p:ph type="title" idx="4294967295"/>
          </p:nvPr>
        </p:nvSpPr>
        <p:spPr>
          <a:xfrm>
            <a:off x="403412" y="73515"/>
            <a:ext cx="5661212" cy="473075"/>
          </a:xfrm>
          <a:prstGeom prst="rect">
            <a:avLst/>
          </a:prstGeom>
        </p:spPr>
        <p:txBody>
          <a:bodyPr>
            <a:noAutofit/>
          </a:bodyPr>
          <a:lstStyle/>
          <a:p>
            <a:r>
              <a:rPr lang="es-MX" sz="6000" b="1" dirty="0" smtClean="0">
                <a:solidFill>
                  <a:schemeClr val="bg1"/>
                </a:solidFill>
                <a:latin typeface="Arial Narrow" panose="020B0606020202030204" pitchFamily="34" charset="0"/>
              </a:rPr>
              <a:t>Organigrama</a:t>
            </a:r>
            <a:endParaRPr lang="es-CO" sz="6600" dirty="0">
              <a:solidFill>
                <a:schemeClr val="bg1"/>
              </a:solidFill>
              <a:latin typeface="Arial Narrow" panose="020B0606020202030204" pitchFamily="34" charset="0"/>
            </a:endParaRPr>
          </a:p>
        </p:txBody>
      </p:sp>
      <p:pic>
        <p:nvPicPr>
          <p:cNvPr id="10" name="Picture 2"/>
          <p:cNvPicPr>
            <a:picLocks noChangeAspect="1" noChangeArrowheads="1"/>
          </p:cNvPicPr>
          <p:nvPr/>
        </p:nvPicPr>
        <p:blipFill rotWithShape="1">
          <a:blip r:embed="rId2"/>
          <a:srcRect l="2346" t="13816" r="2731" b="5587"/>
          <a:stretch/>
        </p:blipFill>
        <p:spPr bwMode="auto">
          <a:xfrm>
            <a:off x="0" y="951989"/>
            <a:ext cx="12080383" cy="5631511"/>
          </a:xfrm>
          <a:prstGeom prst="rect">
            <a:avLst/>
          </a:prstGeom>
          <a:noFill/>
          <a:ln w="9525">
            <a:noFill/>
            <a:miter lim="800000"/>
            <a:headEnd/>
            <a:tailEnd/>
          </a:ln>
          <a:effectLst/>
        </p:spPr>
      </p:pic>
    </p:spTree>
    <p:extLst>
      <p:ext uri="{BB962C8B-B14F-4D97-AF65-F5344CB8AC3E}">
        <p14:creationId xmlns:p14="http://schemas.microsoft.com/office/powerpoint/2010/main" val="22147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Despacho</a:t>
            </a:r>
            <a:endParaRPr lang="es-CO" sz="7200" b="1" dirty="0">
              <a:ln w="12700">
                <a:noFill/>
                <a:prstDash val="solid"/>
              </a:ln>
              <a:solidFill>
                <a:schemeClr val="tx2">
                  <a:lumMod val="75000"/>
                </a:schemeClr>
              </a:solidFill>
              <a:latin typeface="Arial Black" panose="020B0A04020102020204" pitchFamily="34" charset="0"/>
            </a:endParaRPr>
          </a:p>
        </p:txBody>
      </p:sp>
      <p:sp>
        <p:nvSpPr>
          <p:cNvPr id="4" name="5 Marcador de contenido"/>
          <p:cNvSpPr txBox="1">
            <a:spLocks/>
          </p:cNvSpPr>
          <p:nvPr/>
        </p:nvSpPr>
        <p:spPr>
          <a:xfrm>
            <a:off x="3382850" y="1454972"/>
            <a:ext cx="8809150" cy="395582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400" b="1" dirty="0" smtClean="0">
                <a:latin typeface="Arial" panose="020B0604020202020204" pitchFamily="34" charset="0"/>
                <a:cs typeface="Arial" panose="020B0604020202020204" pitchFamily="34" charset="0"/>
              </a:rPr>
              <a:t>El secretario de Despacho, Verifica la articulación entre el plan de desarrollo educativo de la SEM, con los planes nacionales y sectoriales relacionados con el sector educativo, e identifica en estos planes de forma genérica, los programas y proyectos de interés para la SEM. </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Define las vigencias, programas y proyectos, recursos requeridos y fuentes de financiamiento, necesarios para el logro de los objetivos y metas definidos dentro del componente estratégico del plan de desarrollo educativo.</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Organiza y orienta estratégicamente las acciones de la SEM, para poder alcanzar los objetivos y metas definidos en el plan de desarrollo educativo.</a:t>
            </a:r>
          </a:p>
          <a:p>
            <a:pPr algn="just">
              <a:buFont typeface="Arial" panose="020B0604020202020204" pitchFamily="34" charset="0"/>
              <a:buNone/>
            </a:pPr>
            <a:r>
              <a:rPr lang="es-CO" sz="2400" dirty="0" smtClean="0">
                <a:latin typeface="Arial" panose="020B0604020202020204" pitchFamily="34" charset="0"/>
                <a:cs typeface="Arial" panose="020B0604020202020204" pitchFamily="34" charset="0"/>
              </a:rPr>
              <a:t> </a:t>
            </a:r>
          </a:p>
          <a:p>
            <a:pPr marL="0" indent="0" algn="just">
              <a:buFont typeface="Wingdings" pitchFamily="2" charset="2"/>
              <a:buChar char="v"/>
            </a:pPr>
            <a:endParaRPr lang="es-CO" sz="2400" b="1" dirty="0">
              <a:latin typeface="Arial" panose="020B0604020202020204" pitchFamily="34" charset="0"/>
              <a:cs typeface="Arial" panose="020B0604020202020204" pitchFamily="34" charset="0"/>
            </a:endParaRPr>
          </a:p>
        </p:txBody>
      </p:sp>
      <p:pic>
        <p:nvPicPr>
          <p:cNvPr id="2050" name="Picture 2" descr="Análisis, estadísticas, planificación, concepto de asociación empresarial.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699" y="1750139"/>
            <a:ext cx="3001537" cy="30015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00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Planeación</a:t>
            </a:r>
            <a:endParaRPr lang="es-CO" sz="7200" b="1" dirty="0">
              <a:ln w="12700">
                <a:noFill/>
                <a:prstDash val="solid"/>
              </a:ln>
              <a:solidFill>
                <a:schemeClr val="tx2">
                  <a:lumMod val="75000"/>
                </a:schemeClr>
              </a:solidFill>
              <a:latin typeface="Arial Black" panose="020B0A04020102020204" pitchFamily="34" charset="0"/>
            </a:endParaRPr>
          </a:p>
        </p:txBody>
      </p:sp>
      <p:sp>
        <p:nvSpPr>
          <p:cNvPr id="3" name="5 Marcador de contenido"/>
          <p:cNvSpPr txBox="1">
            <a:spLocks/>
          </p:cNvSpPr>
          <p:nvPr/>
        </p:nvSpPr>
        <p:spPr>
          <a:xfrm>
            <a:off x="253897" y="1659348"/>
            <a:ext cx="8323433" cy="32088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400" b="1" dirty="0" smtClean="0">
                <a:latin typeface="Arial" panose="020B0604020202020204" pitchFamily="34" charset="0"/>
                <a:cs typeface="Arial" panose="020B0604020202020204" pitchFamily="34" charset="0"/>
              </a:rPr>
              <a:t>Define y calcula los indicadores de producto y resultado que permitan medir las metas de resultado y producto.</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Realiza,  revisa y verifica el plan indicativo de la Secretaría de Educación, con el fin de analizar su alineación con el plan de desarrollo educativo.</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Realizar  la consolidación de los planes de acción generados por cada área de la SE.</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Revisa y verifica el informe del sistema de gestión de calidad.</a:t>
            </a:r>
            <a:endParaRPr lang="es-CO" sz="2400" b="1" dirty="0">
              <a:latin typeface="Arial" panose="020B0604020202020204" pitchFamily="34" charset="0"/>
              <a:cs typeface="Arial" panose="020B0604020202020204" pitchFamily="34" charset="0"/>
            </a:endParaRPr>
          </a:p>
        </p:txBody>
      </p:sp>
      <p:pic>
        <p:nvPicPr>
          <p:cNvPr id="1026" name="Picture 2" descr="Ilustración del concepto de estadísticas del sitio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7330" y="1828040"/>
            <a:ext cx="3362146" cy="3362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22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018208" y="1551246"/>
            <a:ext cx="7956016" cy="46259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buFont typeface="Wingdings" pitchFamily="2" charset="2"/>
              <a:buChar char="v"/>
            </a:pPr>
            <a:r>
              <a:rPr lang="es-CO" sz="2400" b="1" dirty="0" smtClean="0">
                <a:latin typeface="Arial" panose="020B0604020202020204" pitchFamily="34" charset="0"/>
                <a:cs typeface="Arial" panose="020B0604020202020204" pitchFamily="34" charset="0"/>
              </a:rPr>
              <a:t>Atiende los asuntos de carácter judicial como administrativos, laborales, civiles, acciones de tutela; acciones populares; acciones de cumplimiento y acciones de grupo, entre otros; a favor o en contra de la SEM, y responde por el cumplimiento oportuno del fallo conforme a los términos legales. </a:t>
            </a:r>
          </a:p>
          <a:p>
            <a:pPr algn="just">
              <a:buFont typeface="Wingdings" pitchFamily="2" charset="2"/>
              <a:buChar char="v"/>
            </a:pPr>
            <a:r>
              <a:rPr lang="es-CO" sz="2400" b="1" dirty="0" smtClean="0">
                <a:latin typeface="Arial" panose="020B0604020202020204" pitchFamily="34" charset="0"/>
                <a:cs typeface="Arial" panose="020B0604020202020204" pitchFamily="34" charset="0"/>
              </a:rPr>
              <a:t>Utilizar el mecanismo de solución de conflictos, previsto por la Ley, para llegar a acuerdos que eviten litigios entre terceros y la Secretaría de Educación (SEM).</a:t>
            </a:r>
            <a:endParaRPr lang="es-CO" sz="2400"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Jurídica </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3074" name="Picture 2" descr="Composición isométrica de la justicia de la ley con la estatua de las pulseras del libro de ley de themis y otros símbolos de jurisdicción ilustración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972" y="1783065"/>
            <a:ext cx="3515663" cy="35156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96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2">
                                            <p:txEl>
                                              <p:pRg st="0" end="0"/>
                                            </p:txEl>
                                          </p:spTgt>
                                        </p:tgtEl>
                                      </p:cBhvr>
                                    </p:animEffect>
                                    <p:set>
                                      <p:cBhvr>
                                        <p:cTn id="7"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grpId="0" nodeType="clickEffect">
                                  <p:stCondLst>
                                    <p:cond delay="0"/>
                                  </p:stCondLst>
                                  <p:childTnLst>
                                    <p:animEffect transition="out" filter="wheel(1)">
                                      <p:cBhvr>
                                        <p:cTn id="11" dur="2000"/>
                                        <p:tgtEl>
                                          <p:spTgt spid="2">
                                            <p:txEl>
                                              <p:pRg st="1" end="1"/>
                                            </p:txEl>
                                          </p:spTgt>
                                        </p:tgtEl>
                                      </p:cBhvr>
                                    </p:animEffect>
                                    <p:set>
                                      <p:cBhvr>
                                        <p:cTn id="12" dur="1" fill="hold">
                                          <p:stCondLst>
                                            <p:cond delay="1999"/>
                                          </p:stCondLst>
                                        </p:cTn>
                                        <p:tgtEl>
                                          <p:spTgt spid="2">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95836" y="2670028"/>
            <a:ext cx="11165983" cy="27560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Recibe y tramita las solicitudes de otorgamiento de licencias de funcionamiento o reconocimiento oficial de establecimientos educativos de educación formal y no formal  de jurisdicción.</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Tramita las quejas y reclamos de la comunidad educativa contra las Instituciones Educativas de Ibagué.</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Generar </a:t>
            </a:r>
            <a:r>
              <a:rPr lang="es-CO" sz="2200" b="1" dirty="0">
                <a:latin typeface="Arial" panose="020B0604020202020204" pitchFamily="34" charset="0"/>
                <a:cs typeface="Arial" panose="020B0604020202020204" pitchFamily="34" charset="0"/>
              </a:rPr>
              <a:t>el plan operativo anual de Inspección y vigilancia para la realización de las actividades de control a los establecimientos educativos privados y oficiales de educación formal y no formal de la jurisdicción.</a:t>
            </a:r>
          </a:p>
          <a:p>
            <a:pPr algn="just">
              <a:buFont typeface="Wingdings" pitchFamily="2" charset="2"/>
              <a:buChar char="v"/>
            </a:pP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2308324"/>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Inspección y Vigilancia</a:t>
            </a:r>
            <a:endParaRPr lang="es-CO" sz="7200" b="1" dirty="0">
              <a:ln w="12700">
                <a:noFill/>
                <a:prstDash val="solid"/>
              </a:ln>
              <a:solidFill>
                <a:schemeClr val="tx2">
                  <a:lumMod val="75000"/>
                </a:schemeClr>
              </a:solidFill>
              <a:latin typeface="Arial Black" panose="020B0A04020102020204" pitchFamily="34" charset="0"/>
            </a:endParaRPr>
          </a:p>
        </p:txBody>
      </p:sp>
    </p:spTree>
    <p:extLst>
      <p:ext uri="{BB962C8B-B14F-4D97-AF65-F5344CB8AC3E}">
        <p14:creationId xmlns:p14="http://schemas.microsoft.com/office/powerpoint/2010/main" val="1086650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xEl>
                                              <p:pRg st="0" end="0"/>
                                            </p:txEl>
                                          </p:spTgt>
                                        </p:tgtEl>
                                        <p:attrNameLst>
                                          <p:attrName>r</p:attrName>
                                        </p:attrNameLst>
                                      </p:cBhvr>
                                    </p:animRot>
                                    <p:animRot by="-240000">
                                      <p:cBhvr>
                                        <p:cTn id="7" dur="200" fill="hold">
                                          <p:stCondLst>
                                            <p:cond delay="200"/>
                                          </p:stCondLst>
                                        </p:cTn>
                                        <p:tgtEl>
                                          <p:spTgt spid="2">
                                            <p:txEl>
                                              <p:pRg st="0" end="0"/>
                                            </p:txEl>
                                          </p:spTgt>
                                        </p:tgtEl>
                                        <p:attrNameLst>
                                          <p:attrName>r</p:attrName>
                                        </p:attrNameLst>
                                      </p:cBhvr>
                                    </p:animRot>
                                    <p:animRot by="240000">
                                      <p:cBhvr>
                                        <p:cTn id="8" dur="200" fill="hold">
                                          <p:stCondLst>
                                            <p:cond delay="400"/>
                                          </p:stCondLst>
                                        </p:cTn>
                                        <p:tgtEl>
                                          <p:spTgt spid="2">
                                            <p:txEl>
                                              <p:pRg st="0" end="0"/>
                                            </p:txEl>
                                          </p:spTgt>
                                        </p:tgtEl>
                                        <p:attrNameLst>
                                          <p:attrName>r</p:attrName>
                                        </p:attrNameLst>
                                      </p:cBhvr>
                                    </p:animRot>
                                    <p:animRot by="-240000">
                                      <p:cBhvr>
                                        <p:cTn id="9" dur="200" fill="hold">
                                          <p:stCondLst>
                                            <p:cond delay="600"/>
                                          </p:stCondLst>
                                        </p:cTn>
                                        <p:tgtEl>
                                          <p:spTgt spid="2">
                                            <p:txEl>
                                              <p:pRg st="0" end="0"/>
                                            </p:txEl>
                                          </p:spTgt>
                                        </p:tgtEl>
                                        <p:attrNameLst>
                                          <p:attrName>r</p:attrName>
                                        </p:attrNameLst>
                                      </p:cBhvr>
                                    </p:animRot>
                                    <p:animRot by="120000">
                                      <p:cBhvr>
                                        <p:cTn id="10" dur="200" fill="hold">
                                          <p:stCondLst>
                                            <p:cond delay="800"/>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2">
                                            <p:txEl>
                                              <p:pRg st="1" end="1"/>
                                            </p:txEl>
                                          </p:spTgt>
                                        </p:tgtEl>
                                        <p:attrNameLst>
                                          <p:attrName>r</p:attrName>
                                        </p:attrNameLst>
                                      </p:cBhvr>
                                    </p:animRot>
                                    <p:animRot by="-240000">
                                      <p:cBhvr>
                                        <p:cTn id="15" dur="200" fill="hold">
                                          <p:stCondLst>
                                            <p:cond delay="200"/>
                                          </p:stCondLst>
                                        </p:cTn>
                                        <p:tgtEl>
                                          <p:spTgt spid="2">
                                            <p:txEl>
                                              <p:pRg st="1" end="1"/>
                                            </p:txEl>
                                          </p:spTgt>
                                        </p:tgtEl>
                                        <p:attrNameLst>
                                          <p:attrName>r</p:attrName>
                                        </p:attrNameLst>
                                      </p:cBhvr>
                                    </p:animRot>
                                    <p:animRot by="240000">
                                      <p:cBhvr>
                                        <p:cTn id="16" dur="200" fill="hold">
                                          <p:stCondLst>
                                            <p:cond delay="400"/>
                                          </p:stCondLst>
                                        </p:cTn>
                                        <p:tgtEl>
                                          <p:spTgt spid="2">
                                            <p:txEl>
                                              <p:pRg st="1" end="1"/>
                                            </p:txEl>
                                          </p:spTgt>
                                        </p:tgtEl>
                                        <p:attrNameLst>
                                          <p:attrName>r</p:attrName>
                                        </p:attrNameLst>
                                      </p:cBhvr>
                                    </p:animRot>
                                    <p:animRot by="-240000">
                                      <p:cBhvr>
                                        <p:cTn id="17" dur="200" fill="hold">
                                          <p:stCondLst>
                                            <p:cond delay="600"/>
                                          </p:stCondLst>
                                        </p:cTn>
                                        <p:tgtEl>
                                          <p:spTgt spid="2">
                                            <p:txEl>
                                              <p:pRg st="1" end="1"/>
                                            </p:txEl>
                                          </p:spTgt>
                                        </p:tgtEl>
                                        <p:attrNameLst>
                                          <p:attrName>r</p:attrName>
                                        </p:attrNameLst>
                                      </p:cBhvr>
                                    </p:animRot>
                                    <p:animRot by="120000">
                                      <p:cBhvr>
                                        <p:cTn id="18" dur="200" fill="hold">
                                          <p:stCondLst>
                                            <p:cond delay="800"/>
                                          </p:stCondLst>
                                        </p:cTn>
                                        <p:tgtEl>
                                          <p:spTgt spid="2">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2">
                                            <p:txEl>
                                              <p:pRg st="2" end="2"/>
                                            </p:txEl>
                                          </p:spTgt>
                                        </p:tgtEl>
                                        <p:attrNameLst>
                                          <p:attrName>r</p:attrName>
                                        </p:attrNameLst>
                                      </p:cBhvr>
                                    </p:animRot>
                                    <p:animRot by="-240000">
                                      <p:cBhvr>
                                        <p:cTn id="23" dur="200" fill="hold">
                                          <p:stCondLst>
                                            <p:cond delay="200"/>
                                          </p:stCondLst>
                                        </p:cTn>
                                        <p:tgtEl>
                                          <p:spTgt spid="2">
                                            <p:txEl>
                                              <p:pRg st="2" end="2"/>
                                            </p:txEl>
                                          </p:spTgt>
                                        </p:tgtEl>
                                        <p:attrNameLst>
                                          <p:attrName>r</p:attrName>
                                        </p:attrNameLst>
                                      </p:cBhvr>
                                    </p:animRot>
                                    <p:animRot by="240000">
                                      <p:cBhvr>
                                        <p:cTn id="24" dur="200" fill="hold">
                                          <p:stCondLst>
                                            <p:cond delay="400"/>
                                          </p:stCondLst>
                                        </p:cTn>
                                        <p:tgtEl>
                                          <p:spTgt spid="2">
                                            <p:txEl>
                                              <p:pRg st="2" end="2"/>
                                            </p:txEl>
                                          </p:spTgt>
                                        </p:tgtEl>
                                        <p:attrNameLst>
                                          <p:attrName>r</p:attrName>
                                        </p:attrNameLst>
                                      </p:cBhvr>
                                    </p:animRot>
                                    <p:animRot by="-240000">
                                      <p:cBhvr>
                                        <p:cTn id="25" dur="200" fill="hold">
                                          <p:stCondLst>
                                            <p:cond delay="600"/>
                                          </p:stCondLst>
                                        </p:cTn>
                                        <p:tgtEl>
                                          <p:spTgt spid="2">
                                            <p:txEl>
                                              <p:pRg st="2" end="2"/>
                                            </p:txEl>
                                          </p:spTgt>
                                        </p:tgtEl>
                                        <p:attrNameLst>
                                          <p:attrName>r</p:attrName>
                                        </p:attrNameLst>
                                      </p:cBhvr>
                                    </p:animRot>
                                    <p:animRot by="120000">
                                      <p:cBhvr>
                                        <p:cTn id="26" dur="200" fill="hold">
                                          <p:stCondLst>
                                            <p:cond delay="800"/>
                                          </p:stCondLst>
                                        </p:cTn>
                                        <p:tgtEl>
                                          <p:spTgt spid="2">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986936" y="2807666"/>
            <a:ext cx="7955460" cy="231509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Ejecuta el proceso de Evaluación del Establecimiento Educativo privado u oficial a fin de obtener información necesaria, pertinente, oportuna y suficiente sobre el cumplimento de los requisitos que de acuerdo con las normas vigentes debe cumplir todo estable para la prestación del servicio educativo, y la atención individual que favorezca el aprendizaje y la formación integral del educando.</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2308324"/>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Inspección y Vigilancia</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4" name="Picture 2" descr="Seguridad para el hogar comprar composición en línea vector gratui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4164" y="2615340"/>
            <a:ext cx="2481705" cy="26997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56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cono de trofeo de oro, libro y portátil. logro educativo, icono de beca blanco aislado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1115" y="1834436"/>
            <a:ext cx="3885126" cy="38851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2 Marcador de contenido"/>
          <p:cNvSpPr txBox="1">
            <a:spLocks/>
          </p:cNvSpPr>
          <p:nvPr/>
        </p:nvSpPr>
        <p:spPr>
          <a:xfrm>
            <a:off x="394463" y="1649861"/>
            <a:ext cx="7886652" cy="4588562"/>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15875" algn="just">
              <a:buFont typeface="Arial" panose="020B0604020202020204" pitchFamily="34" charset="0"/>
              <a:buNone/>
              <a:tabLst>
                <a:tab pos="441325" algn="l"/>
              </a:tabLst>
            </a:pPr>
            <a:r>
              <a:rPr lang="es-CO" sz="2200" b="1" dirty="0" smtClean="0">
                <a:latin typeface="Arial" panose="020B0604020202020204" pitchFamily="34" charset="0"/>
                <a:cs typeface="Arial" panose="020B0604020202020204" pitchFamily="34" charset="0"/>
              </a:rPr>
              <a:t>El área de calidad Educativa tiene los siguientes Macro procesos.</a:t>
            </a:r>
          </a:p>
          <a:p>
            <a:pPr algn="just">
              <a:buFont typeface="Arial" panose="020B0604020202020204" pitchFamily="34" charset="0"/>
              <a:buNone/>
            </a:pPr>
            <a:r>
              <a:rPr lang="es-CO" sz="2200" b="1" dirty="0" smtClean="0">
                <a:ln w="12700">
                  <a:noFill/>
                  <a:prstDash val="solid"/>
                </a:ln>
                <a:latin typeface="Arial" panose="020B0604020202020204" pitchFamily="34" charset="0"/>
                <a:cs typeface="Arial" panose="020B0604020202020204" pitchFamily="34" charset="0"/>
              </a:rPr>
              <a:t>EVALUACIÓN Y MEJORAMIENTO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Vela por que los Establecimientos Educativos (EE) analicen y usen los resultados de las evaluaciones de estudiantes tanto internas como externas, con el fin de generar estrategias enfocadas al mejoramiento continuo de la calidad educativa.</a:t>
            </a:r>
          </a:p>
          <a:p>
            <a:pPr algn="just">
              <a:buFont typeface="Wingdings" pitchFamily="2" charset="2"/>
              <a:buChar char="v"/>
            </a:pPr>
            <a:r>
              <a:rPr lang="es-ES" sz="2200" b="1" dirty="0" smtClean="0">
                <a:latin typeface="Arial" panose="020B0604020202020204" pitchFamily="34" charset="0"/>
                <a:cs typeface="Arial" panose="020B0604020202020204" pitchFamily="34" charset="0"/>
              </a:rPr>
              <a:t>Hace la revisión de los lineamientos, directrices y guías metodológicas emitidas por el MEN sobre la gestión educativa, para la implementación de la ruta de mejoramiento.</a:t>
            </a:r>
            <a:endParaRPr lang="es-CO" sz="2200" b="1" dirty="0" smtClean="0">
              <a:latin typeface="Arial" panose="020B0604020202020204" pitchFamily="34" charset="0"/>
              <a:cs typeface="Arial" panose="020B0604020202020204" pitchFamily="34" charset="0"/>
            </a:endParaRPr>
          </a:p>
          <a:p>
            <a:pPr>
              <a:buFont typeface="Arial" panose="020B0604020202020204" pitchFamily="34" charset="0"/>
              <a:buNone/>
            </a:pPr>
            <a:r>
              <a:rPr lang="es-ES" sz="2200" dirty="0" smtClean="0">
                <a:latin typeface="Arial" panose="020B0604020202020204" pitchFamily="34" charset="0"/>
                <a:cs typeface="Arial" panose="020B0604020202020204" pitchFamily="34" charset="0"/>
              </a:rPr>
              <a:t> </a:t>
            </a:r>
            <a:endParaRPr lang="es-CO" sz="2200" dirty="0" smtClean="0">
              <a:latin typeface="Arial" panose="020B0604020202020204" pitchFamily="34" charset="0"/>
              <a:cs typeface="Arial" panose="020B0604020202020204" pitchFamily="34" charset="0"/>
            </a:endParaRPr>
          </a:p>
          <a:p>
            <a:endParaRPr lang="es-CO" sz="2200"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Calidad Educativa</a:t>
            </a:r>
            <a:endParaRPr lang="es-CO" sz="7200" b="1" dirty="0">
              <a:ln w="12700">
                <a:noFill/>
                <a:prstDash val="solid"/>
              </a:ln>
              <a:solidFill>
                <a:schemeClr val="tx2">
                  <a:lumMod val="75000"/>
                </a:schemeClr>
              </a:solidFill>
              <a:latin typeface="Arial Black" panose="020B0A04020102020204" pitchFamily="34" charset="0"/>
            </a:endParaRPr>
          </a:p>
        </p:txBody>
      </p:sp>
    </p:spTree>
    <p:extLst>
      <p:ext uri="{BB962C8B-B14F-4D97-AF65-F5344CB8AC3E}">
        <p14:creationId xmlns:p14="http://schemas.microsoft.com/office/powerpoint/2010/main" val="38636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2">
                                            <p:txEl>
                                              <p:pRg st="0" end="0"/>
                                            </p:txEl>
                                          </p:spTgt>
                                        </p:tgtEl>
                                      </p:cBhvr>
                                    </p:animEffect>
                                    <p:set>
                                      <p:cBhvr>
                                        <p:cTn id="7"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0" nodeType="clickEffect">
                                  <p:stCondLst>
                                    <p:cond delay="0"/>
                                  </p:stCondLst>
                                  <p:childTnLst>
                                    <p:animEffect transition="out" filter="wipe(down)">
                                      <p:cBhvr>
                                        <p:cTn id="11" dur="500"/>
                                        <p:tgtEl>
                                          <p:spTgt spid="2">
                                            <p:txEl>
                                              <p:pRg st="1" end="1"/>
                                            </p:txEl>
                                          </p:spTgt>
                                        </p:tgtEl>
                                      </p:cBhvr>
                                    </p:animEffect>
                                    <p:set>
                                      <p:cBhvr>
                                        <p:cTn id="12" dur="1" fill="hold">
                                          <p:stCondLst>
                                            <p:cond delay="499"/>
                                          </p:stCondLst>
                                        </p:cTn>
                                        <p:tgtEl>
                                          <p:spTgt spid="2">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grpId="0" nodeType="clickEffect">
                                  <p:stCondLst>
                                    <p:cond delay="0"/>
                                  </p:stCondLst>
                                  <p:childTnLst>
                                    <p:animEffect transition="out" filter="wipe(down)">
                                      <p:cBhvr>
                                        <p:cTn id="16" dur="500"/>
                                        <p:tgtEl>
                                          <p:spTgt spid="2">
                                            <p:txEl>
                                              <p:pRg st="2" end="2"/>
                                            </p:txEl>
                                          </p:spTgt>
                                        </p:tgtEl>
                                      </p:cBhvr>
                                    </p:animEffect>
                                    <p:set>
                                      <p:cBhvr>
                                        <p:cTn id="17" dur="1" fill="hold">
                                          <p:stCondLst>
                                            <p:cond delay="499"/>
                                          </p:stCondLst>
                                        </p:cTn>
                                        <p:tgtEl>
                                          <p:spTgt spid="2">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xit" presetSubtype="4" fill="hold" grpId="0" nodeType="clickEffect">
                                  <p:stCondLst>
                                    <p:cond delay="0"/>
                                  </p:stCondLst>
                                  <p:childTnLst>
                                    <p:animEffect transition="out" filter="wipe(down)">
                                      <p:cBhvr>
                                        <p:cTn id="21" dur="500"/>
                                        <p:tgtEl>
                                          <p:spTgt spid="2">
                                            <p:txEl>
                                              <p:pRg st="3" end="3"/>
                                            </p:txEl>
                                          </p:spTgt>
                                        </p:tgtEl>
                                      </p:cBhvr>
                                    </p:animEffect>
                                    <p:set>
                                      <p:cBhvr>
                                        <p:cTn id="22" dur="1" fill="hold">
                                          <p:stCondLst>
                                            <p:cond delay="499"/>
                                          </p:stCondLst>
                                        </p:cTn>
                                        <p:tgtEl>
                                          <p:spTgt spid="2">
                                            <p:txEl>
                                              <p:pRg st="3" end="3"/>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xit" presetSubtype="4" fill="hold" grpId="0" nodeType="clickEffect">
                                  <p:stCondLst>
                                    <p:cond delay="0"/>
                                  </p:stCondLst>
                                  <p:childTnLst>
                                    <p:animEffect transition="out" filter="wipe(down)">
                                      <p:cBhvr>
                                        <p:cTn id="26" dur="500"/>
                                        <p:tgtEl>
                                          <p:spTgt spid="2">
                                            <p:txEl>
                                              <p:pRg st="4" end="4"/>
                                            </p:txEl>
                                          </p:spTgt>
                                        </p:tgtEl>
                                      </p:cBhvr>
                                    </p:animEffect>
                                    <p:set>
                                      <p:cBhvr>
                                        <p:cTn id="27" dur="1" fill="hold">
                                          <p:stCondLst>
                                            <p:cond delay="499"/>
                                          </p:stCondLst>
                                        </p:cTn>
                                        <p:tgtEl>
                                          <p:spTgt spid="2">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6C87A06E-91D0-4B20-B5D2-9B57A4B0483B}"/>
              </a:ext>
            </a:extLst>
          </p:cNvPr>
          <p:cNvSpPr txBox="1">
            <a:spLocks/>
          </p:cNvSpPr>
          <p:nvPr/>
        </p:nvSpPr>
        <p:spPr>
          <a:xfrm>
            <a:off x="3451538" y="286066"/>
            <a:ext cx="7983207" cy="137804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8000" dirty="0">
                <a:solidFill>
                  <a:schemeClr val="bg1"/>
                </a:solidFill>
                <a:latin typeface="Arial Black" panose="020B0A04020102020204" pitchFamily="34" charset="0"/>
                <a:cs typeface="Tcho Regular" panose="02000000000000000000" pitchFamily="50" charset="2"/>
              </a:rPr>
              <a:t>Secretaría de</a:t>
            </a:r>
          </a:p>
        </p:txBody>
      </p:sp>
      <p:sp>
        <p:nvSpPr>
          <p:cNvPr id="6" name="Rectángulo 5"/>
          <p:cNvSpPr/>
          <p:nvPr/>
        </p:nvSpPr>
        <p:spPr>
          <a:xfrm>
            <a:off x="4019920" y="2469000"/>
            <a:ext cx="6846439" cy="1015663"/>
          </a:xfrm>
          <a:prstGeom prst="rect">
            <a:avLst/>
          </a:prstGeom>
        </p:spPr>
        <p:txBody>
          <a:bodyPr wrap="square">
            <a:spAutoFit/>
          </a:bodyPr>
          <a:lstStyle/>
          <a:p>
            <a:pPr algn="ctr"/>
            <a:r>
              <a:rPr lang="es-CO" sz="6000" dirty="0" smtClean="0">
                <a:solidFill>
                  <a:schemeClr val="bg1"/>
                </a:solidFill>
                <a:latin typeface="Arial Black" panose="020B0A04020102020204" pitchFamily="34" charset="0"/>
              </a:rPr>
              <a:t>Inducción 2020</a:t>
            </a:r>
            <a:endParaRPr lang="es-CO" sz="6000" dirty="0">
              <a:solidFill>
                <a:schemeClr val="bg1"/>
              </a:solidFill>
              <a:latin typeface="Arial Black" panose="020B0A04020102020204" pitchFamily="34" charset="0"/>
            </a:endParaRPr>
          </a:p>
        </p:txBody>
      </p:sp>
      <p:sp>
        <p:nvSpPr>
          <p:cNvPr id="7" name="Rectángulo 6"/>
          <p:cNvSpPr/>
          <p:nvPr/>
        </p:nvSpPr>
        <p:spPr>
          <a:xfrm>
            <a:off x="4414106" y="1092831"/>
            <a:ext cx="6058069" cy="1323439"/>
          </a:xfrm>
          <a:prstGeom prst="rect">
            <a:avLst/>
          </a:prstGeom>
        </p:spPr>
        <p:txBody>
          <a:bodyPr wrap="none">
            <a:spAutoFit/>
          </a:bodyPr>
          <a:lstStyle/>
          <a:p>
            <a:r>
              <a:rPr lang="es-CO" sz="8000" dirty="0">
                <a:solidFill>
                  <a:schemeClr val="bg1"/>
                </a:solidFill>
                <a:latin typeface="Arial Black" panose="020B0A04020102020204" pitchFamily="34" charset="0"/>
                <a:cs typeface="Tcho Regular" panose="02000000000000000000" pitchFamily="50" charset="2"/>
              </a:rPr>
              <a:t>Educación</a:t>
            </a:r>
            <a:endParaRPr lang="es-CO" sz="8000" dirty="0">
              <a:solidFill>
                <a:schemeClr val="bg1"/>
              </a:solidFill>
              <a:latin typeface="Arial Black" panose="020B0A04020102020204" pitchFamily="34" charset="0"/>
            </a:endParaRPr>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t="32688" b="34840"/>
          <a:stretch/>
        </p:blipFill>
        <p:spPr>
          <a:xfrm>
            <a:off x="3129120" y="3484663"/>
            <a:ext cx="8073304" cy="1474655"/>
          </a:xfrm>
          <a:prstGeom prst="rect">
            <a:avLst/>
          </a:prstGeom>
        </p:spPr>
      </p:pic>
    </p:spTree>
    <p:extLst>
      <p:ext uri="{BB962C8B-B14F-4D97-AF65-F5344CB8AC3E}">
        <p14:creationId xmlns:p14="http://schemas.microsoft.com/office/powerpoint/2010/main" val="31749169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979571" y="1703233"/>
            <a:ext cx="7982694" cy="400210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buFont typeface="Wingdings" pitchFamily="2" charset="2"/>
              <a:buChar char="v"/>
            </a:pPr>
            <a:r>
              <a:rPr lang="es-ES" sz="2200" b="1" dirty="0" smtClean="0">
                <a:latin typeface="Arial" panose="020B0604020202020204" pitchFamily="34" charset="0"/>
                <a:cs typeface="Arial" panose="020B0604020202020204" pitchFamily="34" charset="0"/>
              </a:rPr>
              <a:t>Gestiona el Plan de Apoyo al Mejoramiento -PAM-, herramienta que  facilita a la Secretaría de Educación,  definir, </a:t>
            </a:r>
            <a:r>
              <a:rPr lang="es-CO" sz="2200" b="1" dirty="0" smtClean="0">
                <a:latin typeface="Arial" panose="020B0604020202020204" pitchFamily="34" charset="0"/>
                <a:cs typeface="Arial" panose="020B0604020202020204" pitchFamily="34" charset="0"/>
              </a:rPr>
              <a:t>organizar,  ejecutar y evaluar las  estrategias formuladas.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 acompañamiento a la ejecución, seguimiento y evaluación de los planes de mejoramiento institucional de los EE de su jurisdicción, con el fin de garantizar  que incidan en el mejoramiento de  la calidad de la educación. </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Formula, desarrolla y hace seguimiento del Plan Territorial de Formación Docente, con el fin de mejorar  la calidad de la educación en los EE de la jurisdicción. </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Calidad Educativa</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7170" name="Picture 2" descr="Conjunto de escenas con suministros educativos.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135" y="1912480"/>
            <a:ext cx="3430711" cy="34033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59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2">
                                            <p:txEl>
                                              <p:pRg st="0" end="0"/>
                                            </p:txEl>
                                          </p:spTgt>
                                        </p:tgtEl>
                                        <p:attrNameLst>
                                          <p:attrName>ppt_w</p:attrName>
                                        </p:attrNameLst>
                                      </p:cBhvr>
                                      <p:tavLst>
                                        <p:tav tm="0">
                                          <p:val>
                                            <p:strVal val="ppt_w"/>
                                          </p:val>
                                        </p:tav>
                                        <p:tav tm="100000">
                                          <p:val>
                                            <p:fltVal val="0"/>
                                          </p:val>
                                        </p:tav>
                                      </p:tavLst>
                                    </p:anim>
                                    <p:anim calcmode="lin" valueType="num">
                                      <p:cBhvr>
                                        <p:cTn id="7" dur="1000"/>
                                        <p:tgtEl>
                                          <p:spTgt spid="2">
                                            <p:txEl>
                                              <p:pRg st="0" end="0"/>
                                            </p:txEl>
                                          </p:spTgt>
                                        </p:tgtEl>
                                        <p:attrNameLst>
                                          <p:attrName>ppt_h</p:attrName>
                                        </p:attrNameLst>
                                      </p:cBhvr>
                                      <p:tavLst>
                                        <p:tav tm="0">
                                          <p:val>
                                            <p:strVal val="ppt_h"/>
                                          </p:val>
                                        </p:tav>
                                        <p:tav tm="100000">
                                          <p:val>
                                            <p:fltVal val="0"/>
                                          </p:val>
                                        </p:tav>
                                      </p:tavLst>
                                    </p:anim>
                                    <p:anim calcmode="lin" valueType="num">
                                      <p:cBhvr>
                                        <p:cTn id="8" dur="1000"/>
                                        <p:tgtEl>
                                          <p:spTgt spid="2">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2">
                                            <p:txEl>
                                              <p:pRg st="0" end="0"/>
                                            </p:txEl>
                                          </p:spTgt>
                                        </p:tgtEl>
                                      </p:cBhvr>
                                    </p:animEffect>
                                    <p:set>
                                      <p:cBhvr>
                                        <p:cTn id="10" dur="1" fill="hold">
                                          <p:stCondLst>
                                            <p:cond delay="999"/>
                                          </p:stCondLst>
                                        </p:cTn>
                                        <p:tgtEl>
                                          <p:spTgt spid="2">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2">
                                            <p:txEl>
                                              <p:pRg st="1" end="1"/>
                                            </p:txEl>
                                          </p:spTgt>
                                        </p:tgtEl>
                                        <p:attrNameLst>
                                          <p:attrName>ppt_w</p:attrName>
                                        </p:attrNameLst>
                                      </p:cBhvr>
                                      <p:tavLst>
                                        <p:tav tm="0">
                                          <p:val>
                                            <p:strVal val="ppt_w"/>
                                          </p:val>
                                        </p:tav>
                                        <p:tav tm="100000">
                                          <p:val>
                                            <p:fltVal val="0"/>
                                          </p:val>
                                        </p:tav>
                                      </p:tavLst>
                                    </p:anim>
                                    <p:anim calcmode="lin" valueType="num">
                                      <p:cBhvr>
                                        <p:cTn id="15" dur="1000"/>
                                        <p:tgtEl>
                                          <p:spTgt spid="2">
                                            <p:txEl>
                                              <p:pRg st="1" end="1"/>
                                            </p:txEl>
                                          </p:spTgt>
                                        </p:tgtEl>
                                        <p:attrNameLst>
                                          <p:attrName>ppt_h</p:attrName>
                                        </p:attrNameLst>
                                      </p:cBhvr>
                                      <p:tavLst>
                                        <p:tav tm="0">
                                          <p:val>
                                            <p:strVal val="ppt_h"/>
                                          </p:val>
                                        </p:tav>
                                        <p:tav tm="100000">
                                          <p:val>
                                            <p:fltVal val="0"/>
                                          </p:val>
                                        </p:tav>
                                      </p:tavLst>
                                    </p:anim>
                                    <p:anim calcmode="lin" valueType="num">
                                      <p:cBhvr>
                                        <p:cTn id="16" dur="1000"/>
                                        <p:tgtEl>
                                          <p:spTgt spid="2">
                                            <p:txEl>
                                              <p:pRg st="1" end="1"/>
                                            </p:txEl>
                                          </p:spTgt>
                                        </p:tgtEl>
                                        <p:attrNameLst>
                                          <p:attrName>style.rotation</p:attrName>
                                        </p:attrNameLst>
                                      </p:cBhvr>
                                      <p:tavLst>
                                        <p:tav tm="0">
                                          <p:val>
                                            <p:fltVal val="0"/>
                                          </p:val>
                                        </p:tav>
                                        <p:tav tm="100000">
                                          <p:val>
                                            <p:fltVal val="90"/>
                                          </p:val>
                                        </p:tav>
                                      </p:tavLst>
                                    </p:anim>
                                    <p:animEffect transition="out" filter="fade">
                                      <p:cBhvr>
                                        <p:cTn id="17" dur="1000"/>
                                        <p:tgtEl>
                                          <p:spTgt spid="2">
                                            <p:txEl>
                                              <p:pRg st="1" end="1"/>
                                            </p:txEl>
                                          </p:spTgt>
                                        </p:tgtEl>
                                      </p:cBhvr>
                                    </p:animEffect>
                                    <p:set>
                                      <p:cBhvr>
                                        <p:cTn id="18" dur="1" fill="hold">
                                          <p:stCondLst>
                                            <p:cond delay="999"/>
                                          </p:stCondLst>
                                        </p:cTn>
                                        <p:tgtEl>
                                          <p:spTgt spid="2">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2">
                                            <p:txEl>
                                              <p:pRg st="2" end="2"/>
                                            </p:txEl>
                                          </p:spTgt>
                                        </p:tgtEl>
                                        <p:attrNameLst>
                                          <p:attrName>ppt_w</p:attrName>
                                        </p:attrNameLst>
                                      </p:cBhvr>
                                      <p:tavLst>
                                        <p:tav tm="0">
                                          <p:val>
                                            <p:strVal val="ppt_w"/>
                                          </p:val>
                                        </p:tav>
                                        <p:tav tm="100000">
                                          <p:val>
                                            <p:fltVal val="0"/>
                                          </p:val>
                                        </p:tav>
                                      </p:tavLst>
                                    </p:anim>
                                    <p:anim calcmode="lin" valueType="num">
                                      <p:cBhvr>
                                        <p:cTn id="23" dur="1000"/>
                                        <p:tgtEl>
                                          <p:spTgt spid="2">
                                            <p:txEl>
                                              <p:pRg st="2" end="2"/>
                                            </p:txEl>
                                          </p:spTgt>
                                        </p:tgtEl>
                                        <p:attrNameLst>
                                          <p:attrName>ppt_h</p:attrName>
                                        </p:attrNameLst>
                                      </p:cBhvr>
                                      <p:tavLst>
                                        <p:tav tm="0">
                                          <p:val>
                                            <p:strVal val="ppt_h"/>
                                          </p:val>
                                        </p:tav>
                                        <p:tav tm="100000">
                                          <p:val>
                                            <p:fltVal val="0"/>
                                          </p:val>
                                        </p:tav>
                                      </p:tavLst>
                                    </p:anim>
                                    <p:anim calcmode="lin" valueType="num">
                                      <p:cBhvr>
                                        <p:cTn id="24" dur="1000"/>
                                        <p:tgtEl>
                                          <p:spTgt spid="2">
                                            <p:txEl>
                                              <p:pRg st="2" end="2"/>
                                            </p:txEl>
                                          </p:spTgt>
                                        </p:tgtEl>
                                        <p:attrNameLst>
                                          <p:attrName>style.rotation</p:attrName>
                                        </p:attrNameLst>
                                      </p:cBhvr>
                                      <p:tavLst>
                                        <p:tav tm="0">
                                          <p:val>
                                            <p:fltVal val="0"/>
                                          </p:val>
                                        </p:tav>
                                        <p:tav tm="100000">
                                          <p:val>
                                            <p:fltVal val="90"/>
                                          </p:val>
                                        </p:tav>
                                      </p:tavLst>
                                    </p:anim>
                                    <p:animEffect transition="out" filter="fade">
                                      <p:cBhvr>
                                        <p:cTn id="25" dur="1000"/>
                                        <p:tgtEl>
                                          <p:spTgt spid="2">
                                            <p:txEl>
                                              <p:pRg st="2" end="2"/>
                                            </p:txEl>
                                          </p:spTgt>
                                        </p:tgtEl>
                                      </p:cBhvr>
                                    </p:animEffect>
                                    <p:set>
                                      <p:cBhvr>
                                        <p:cTn id="26" dur="1" fill="hold">
                                          <p:stCondLst>
                                            <p:cond delay="999"/>
                                          </p:stCondLst>
                                        </p:cTn>
                                        <p:tgtEl>
                                          <p:spTgt spid="2">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353060" y="1623747"/>
            <a:ext cx="7430188" cy="3431728"/>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s-CO" sz="2200" b="1" dirty="0" smtClean="0">
                <a:latin typeface="Arial" panose="020B0604020202020204" pitchFamily="34" charset="0"/>
                <a:cs typeface="Arial" panose="020B0604020202020204" pitchFamily="34" charset="0"/>
              </a:rPr>
              <a:t>Cobertura Educativa tienes dos Macro procesos</a:t>
            </a:r>
          </a:p>
          <a:p>
            <a:pPr marL="0" indent="0">
              <a:buFont typeface="Arial" panose="020B0604020202020204" pitchFamily="34" charset="0"/>
              <a:buNone/>
            </a:pPr>
            <a:endParaRPr lang="es-CO" sz="2200" b="1"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es-CO" sz="2200" b="1" dirty="0" smtClean="0">
                <a:ln w="12700">
                  <a:solidFill>
                    <a:schemeClr val="accent1"/>
                  </a:solidFill>
                  <a:prstDash val="solid"/>
                </a:ln>
                <a:effectLst>
                  <a:outerShdw dist="38100" dir="2640000" algn="bl" rotWithShape="0">
                    <a:schemeClr val="accent1"/>
                  </a:outerShdw>
                </a:effectLst>
                <a:latin typeface="Arial" panose="020B0604020202020204" pitchFamily="34" charset="0"/>
                <a:cs typeface="Arial" panose="020B0604020202020204" pitchFamily="34" charset="0"/>
              </a:rPr>
              <a:t>ACCESO Y PERMANENCIA</a:t>
            </a:r>
          </a:p>
          <a:p>
            <a:pPr marL="0" indent="0">
              <a:buFont typeface="Arial" panose="020B0604020202020204" pitchFamily="34" charset="0"/>
              <a:buNone/>
            </a:pPr>
            <a:endParaRPr lang="es-CO" sz="2200" b="1" dirty="0" smtClean="0">
              <a:latin typeface="Arial" panose="020B0604020202020204" pitchFamily="34" charset="0"/>
              <a:cs typeface="Arial" panose="020B0604020202020204" pitchFamily="34" charset="0"/>
            </a:endParaRPr>
          </a:p>
          <a:p>
            <a:pPr algn="just">
              <a:buFont typeface="Wingdings" pitchFamily="2" charset="2"/>
              <a:buChar char="v"/>
            </a:pPr>
            <a:r>
              <a:rPr lang="es-CO" sz="2200" b="1" dirty="0" smtClean="0">
                <a:latin typeface="Arial" panose="020B0604020202020204" pitchFamily="34" charset="0"/>
                <a:cs typeface="Arial" panose="020B0604020202020204" pitchFamily="34" charset="0"/>
              </a:rPr>
              <a:t>Proyecta e identifica estrategias de  ampliación  de oferta y requerimientos básicos.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Identifica estrategias para asegurar el acceso y la permanencia de los alumnos en el sistema educativo oficial, a nivel de Secretaría de Educación.</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Cobertura Educativa</a:t>
            </a:r>
            <a:endParaRPr lang="es-CO" sz="7200" b="1" dirty="0">
              <a:ln w="12700">
                <a:noFill/>
                <a:prstDash val="solid"/>
              </a:ln>
              <a:solidFill>
                <a:schemeClr val="tx2">
                  <a:lumMod val="75000"/>
                </a:schemeClr>
              </a:solidFill>
              <a:latin typeface="Arial Black" panose="020B0A04020102020204" pitchFamily="34" charset="0"/>
            </a:endParaRPr>
          </a:p>
        </p:txBody>
      </p:sp>
      <p:sp>
        <p:nvSpPr>
          <p:cNvPr id="4" name="AutoShape 2" descr="Niños alumnos en el aula Vector Premium "/>
          <p:cNvSpPr>
            <a:spLocks noChangeAspect="1" noChangeArrowheads="1"/>
          </p:cNvSpPr>
          <p:nvPr/>
        </p:nvSpPr>
        <p:spPr bwMode="auto">
          <a:xfrm>
            <a:off x="1635616" y="367099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8198" name="Picture 6" descr="Profesora de piel oscura y alumnos con máscaras protectoras en sus rostros. niños y niñas vestidos con uniforme escolar y maestra apuntando a personajes de dibujos animados de pizarra. virus respiratorio prot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l="9715" t="11403" r="9289" b="12475"/>
          <a:stretch/>
        </p:blipFill>
        <p:spPr bwMode="auto">
          <a:xfrm>
            <a:off x="297428" y="1962380"/>
            <a:ext cx="4055632" cy="309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51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60375" y="2079890"/>
            <a:ext cx="6510085" cy="2376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Formaliza la matrícula de los alumnos antiguos y nuevos en el sistema educativo oficial.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Registra permanentemente las variaciones o cambios que se presenten en la información de matrícula y que reflejan el movimiento de los alumnos durante el año lectivo. </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Auditoría  de matrícula.</a:t>
            </a:r>
          </a:p>
          <a:p>
            <a:endParaRPr lang="es-CO" sz="2200" dirty="0" smtClean="0">
              <a:latin typeface="Arial" panose="020B0604020202020204" pitchFamily="34" charset="0"/>
              <a:cs typeface="Arial" panose="020B0604020202020204" pitchFamily="34" charset="0"/>
            </a:endParaRPr>
          </a:p>
          <a:p>
            <a:endParaRPr lang="es-CO" sz="2200"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Cobertura Educativa</a:t>
            </a:r>
            <a:endParaRPr lang="es-CO" sz="7200" b="1" dirty="0">
              <a:ln w="12700">
                <a:noFill/>
                <a:prstDash val="solid"/>
              </a:ln>
              <a:solidFill>
                <a:schemeClr val="tx2">
                  <a:lumMod val="75000"/>
                </a:schemeClr>
              </a:solidFill>
              <a:latin typeface="Arial Black" panose="020B0A04020102020204" pitchFamily="34" charset="0"/>
            </a:endParaRPr>
          </a:p>
        </p:txBody>
      </p:sp>
      <p:sp>
        <p:nvSpPr>
          <p:cNvPr id="4" name="AutoShape 2" descr="Concepto de educación en línea, pantalla con profesor, libros y lápices. Vector Premium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9220" name="Picture 4" descr="Concepto de educación en línea, pantalla con profesor, libros y lápices.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9006" y="1680235"/>
            <a:ext cx="4447133" cy="31755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397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xEl>
                                              <p:pRg st="0" end="0"/>
                                            </p:txEl>
                                          </p:spTgt>
                                        </p:tgtEl>
                                        <p:attrNameLst>
                                          <p:attrName>r</p:attrName>
                                        </p:attrNameLst>
                                      </p:cBhvr>
                                    </p:animRot>
                                    <p:animRot by="-240000">
                                      <p:cBhvr>
                                        <p:cTn id="7" dur="200" fill="hold">
                                          <p:stCondLst>
                                            <p:cond delay="200"/>
                                          </p:stCondLst>
                                        </p:cTn>
                                        <p:tgtEl>
                                          <p:spTgt spid="2">
                                            <p:txEl>
                                              <p:pRg st="0" end="0"/>
                                            </p:txEl>
                                          </p:spTgt>
                                        </p:tgtEl>
                                        <p:attrNameLst>
                                          <p:attrName>r</p:attrName>
                                        </p:attrNameLst>
                                      </p:cBhvr>
                                    </p:animRot>
                                    <p:animRot by="240000">
                                      <p:cBhvr>
                                        <p:cTn id="8" dur="200" fill="hold">
                                          <p:stCondLst>
                                            <p:cond delay="400"/>
                                          </p:stCondLst>
                                        </p:cTn>
                                        <p:tgtEl>
                                          <p:spTgt spid="2">
                                            <p:txEl>
                                              <p:pRg st="0" end="0"/>
                                            </p:txEl>
                                          </p:spTgt>
                                        </p:tgtEl>
                                        <p:attrNameLst>
                                          <p:attrName>r</p:attrName>
                                        </p:attrNameLst>
                                      </p:cBhvr>
                                    </p:animRot>
                                    <p:animRot by="-240000">
                                      <p:cBhvr>
                                        <p:cTn id="9" dur="200" fill="hold">
                                          <p:stCondLst>
                                            <p:cond delay="600"/>
                                          </p:stCondLst>
                                        </p:cTn>
                                        <p:tgtEl>
                                          <p:spTgt spid="2">
                                            <p:txEl>
                                              <p:pRg st="0" end="0"/>
                                            </p:txEl>
                                          </p:spTgt>
                                        </p:tgtEl>
                                        <p:attrNameLst>
                                          <p:attrName>r</p:attrName>
                                        </p:attrNameLst>
                                      </p:cBhvr>
                                    </p:animRot>
                                    <p:animRot by="120000">
                                      <p:cBhvr>
                                        <p:cTn id="10" dur="200" fill="hold">
                                          <p:stCondLst>
                                            <p:cond delay="800"/>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2">
                                            <p:txEl>
                                              <p:pRg st="1" end="1"/>
                                            </p:txEl>
                                          </p:spTgt>
                                        </p:tgtEl>
                                        <p:attrNameLst>
                                          <p:attrName>r</p:attrName>
                                        </p:attrNameLst>
                                      </p:cBhvr>
                                    </p:animRot>
                                    <p:animRot by="-240000">
                                      <p:cBhvr>
                                        <p:cTn id="15" dur="200" fill="hold">
                                          <p:stCondLst>
                                            <p:cond delay="200"/>
                                          </p:stCondLst>
                                        </p:cTn>
                                        <p:tgtEl>
                                          <p:spTgt spid="2">
                                            <p:txEl>
                                              <p:pRg st="1" end="1"/>
                                            </p:txEl>
                                          </p:spTgt>
                                        </p:tgtEl>
                                        <p:attrNameLst>
                                          <p:attrName>r</p:attrName>
                                        </p:attrNameLst>
                                      </p:cBhvr>
                                    </p:animRot>
                                    <p:animRot by="240000">
                                      <p:cBhvr>
                                        <p:cTn id="16" dur="200" fill="hold">
                                          <p:stCondLst>
                                            <p:cond delay="400"/>
                                          </p:stCondLst>
                                        </p:cTn>
                                        <p:tgtEl>
                                          <p:spTgt spid="2">
                                            <p:txEl>
                                              <p:pRg st="1" end="1"/>
                                            </p:txEl>
                                          </p:spTgt>
                                        </p:tgtEl>
                                        <p:attrNameLst>
                                          <p:attrName>r</p:attrName>
                                        </p:attrNameLst>
                                      </p:cBhvr>
                                    </p:animRot>
                                    <p:animRot by="-240000">
                                      <p:cBhvr>
                                        <p:cTn id="17" dur="200" fill="hold">
                                          <p:stCondLst>
                                            <p:cond delay="600"/>
                                          </p:stCondLst>
                                        </p:cTn>
                                        <p:tgtEl>
                                          <p:spTgt spid="2">
                                            <p:txEl>
                                              <p:pRg st="1" end="1"/>
                                            </p:txEl>
                                          </p:spTgt>
                                        </p:tgtEl>
                                        <p:attrNameLst>
                                          <p:attrName>r</p:attrName>
                                        </p:attrNameLst>
                                      </p:cBhvr>
                                    </p:animRot>
                                    <p:animRot by="120000">
                                      <p:cBhvr>
                                        <p:cTn id="18" dur="200" fill="hold">
                                          <p:stCondLst>
                                            <p:cond delay="800"/>
                                          </p:stCondLst>
                                        </p:cTn>
                                        <p:tgtEl>
                                          <p:spTgt spid="2">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2">
                                            <p:txEl>
                                              <p:pRg st="2" end="2"/>
                                            </p:txEl>
                                          </p:spTgt>
                                        </p:tgtEl>
                                        <p:attrNameLst>
                                          <p:attrName>r</p:attrName>
                                        </p:attrNameLst>
                                      </p:cBhvr>
                                    </p:animRot>
                                    <p:animRot by="-240000">
                                      <p:cBhvr>
                                        <p:cTn id="23" dur="200" fill="hold">
                                          <p:stCondLst>
                                            <p:cond delay="200"/>
                                          </p:stCondLst>
                                        </p:cTn>
                                        <p:tgtEl>
                                          <p:spTgt spid="2">
                                            <p:txEl>
                                              <p:pRg st="2" end="2"/>
                                            </p:txEl>
                                          </p:spTgt>
                                        </p:tgtEl>
                                        <p:attrNameLst>
                                          <p:attrName>r</p:attrName>
                                        </p:attrNameLst>
                                      </p:cBhvr>
                                    </p:animRot>
                                    <p:animRot by="240000">
                                      <p:cBhvr>
                                        <p:cTn id="24" dur="200" fill="hold">
                                          <p:stCondLst>
                                            <p:cond delay="400"/>
                                          </p:stCondLst>
                                        </p:cTn>
                                        <p:tgtEl>
                                          <p:spTgt spid="2">
                                            <p:txEl>
                                              <p:pRg st="2" end="2"/>
                                            </p:txEl>
                                          </p:spTgt>
                                        </p:tgtEl>
                                        <p:attrNameLst>
                                          <p:attrName>r</p:attrName>
                                        </p:attrNameLst>
                                      </p:cBhvr>
                                    </p:animRot>
                                    <p:animRot by="-240000">
                                      <p:cBhvr>
                                        <p:cTn id="25" dur="200" fill="hold">
                                          <p:stCondLst>
                                            <p:cond delay="600"/>
                                          </p:stCondLst>
                                        </p:cTn>
                                        <p:tgtEl>
                                          <p:spTgt spid="2">
                                            <p:txEl>
                                              <p:pRg st="2" end="2"/>
                                            </p:txEl>
                                          </p:spTgt>
                                        </p:tgtEl>
                                        <p:attrNameLst>
                                          <p:attrName>r</p:attrName>
                                        </p:attrNameLst>
                                      </p:cBhvr>
                                    </p:animRot>
                                    <p:animRot by="120000">
                                      <p:cBhvr>
                                        <p:cTn id="26" dur="200" fill="hold">
                                          <p:stCondLst>
                                            <p:cond delay="800"/>
                                          </p:stCondLst>
                                        </p:cTn>
                                        <p:tgtEl>
                                          <p:spTgt spid="2">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507580" y="2302668"/>
            <a:ext cx="6163678" cy="36087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v"/>
            </a:pPr>
            <a:r>
              <a:rPr lang="es-CO" b="1" dirty="0" smtClean="0"/>
              <a:t>PAE  - Plan de Alimentación Escolar</a:t>
            </a:r>
          </a:p>
          <a:p>
            <a:pPr>
              <a:buFont typeface="Wingdings" pitchFamily="2" charset="2"/>
              <a:buChar char="v"/>
            </a:pPr>
            <a:r>
              <a:rPr lang="es-CO" b="1" dirty="0" smtClean="0"/>
              <a:t>Seguimiento a la Deserción Escolar</a:t>
            </a:r>
          </a:p>
          <a:p>
            <a:pPr>
              <a:buFont typeface="Wingdings" pitchFamily="2" charset="2"/>
              <a:buChar char="v"/>
            </a:pPr>
            <a:r>
              <a:rPr lang="es-CO" b="1" dirty="0" smtClean="0"/>
              <a:t>Gratuidad</a:t>
            </a:r>
          </a:p>
          <a:p>
            <a:pPr>
              <a:buFont typeface="Wingdings" pitchFamily="2" charset="2"/>
              <a:buChar char="v"/>
            </a:pPr>
            <a:r>
              <a:rPr lang="es-CO" b="1" dirty="0" smtClean="0"/>
              <a:t>Jornadas Escolares Complementarias</a:t>
            </a:r>
          </a:p>
          <a:p>
            <a:pPr>
              <a:buFont typeface="Wingdings" pitchFamily="2" charset="2"/>
              <a:buChar char="v"/>
            </a:pPr>
            <a:r>
              <a:rPr lang="es-CO" b="1" dirty="0" smtClean="0"/>
              <a:t>Transporte Escolar</a:t>
            </a:r>
          </a:p>
          <a:p>
            <a:pPr>
              <a:buFont typeface="Wingdings" pitchFamily="2" charset="2"/>
              <a:buChar char="v"/>
            </a:pPr>
            <a:r>
              <a:rPr lang="es-CO" b="1" dirty="0" smtClean="0"/>
              <a:t>Uniformes</a:t>
            </a:r>
          </a:p>
          <a:p>
            <a:pPr>
              <a:buFont typeface="Wingdings" pitchFamily="2" charset="2"/>
              <a:buChar char="v"/>
            </a:pPr>
            <a:r>
              <a:rPr lang="es-CO" b="1" dirty="0" smtClean="0"/>
              <a:t>Manejo de kits Escolares</a:t>
            </a:r>
            <a:endParaRPr lang="es-CO" b="1" dirty="0"/>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Cobertura Educativa</a:t>
            </a:r>
            <a:endParaRPr lang="es-CO" sz="7200" b="1" dirty="0">
              <a:ln w="12700">
                <a:noFill/>
                <a:prstDash val="solid"/>
              </a:ln>
              <a:solidFill>
                <a:schemeClr val="tx2">
                  <a:lumMod val="75000"/>
                </a:schemeClr>
              </a:solidFill>
              <a:latin typeface="Arial Black" panose="020B0A04020102020204" pitchFamily="34" charset="0"/>
            </a:endParaRPr>
          </a:p>
        </p:txBody>
      </p:sp>
      <p:sp>
        <p:nvSpPr>
          <p:cNvPr id="5" name="Rectángulo 4"/>
          <p:cNvSpPr/>
          <p:nvPr/>
        </p:nvSpPr>
        <p:spPr>
          <a:xfrm>
            <a:off x="669701" y="1269929"/>
            <a:ext cx="10818254" cy="707886"/>
          </a:xfrm>
          <a:prstGeom prst="rect">
            <a:avLst/>
          </a:prstGeom>
          <a:ln>
            <a:noFill/>
          </a:ln>
        </p:spPr>
        <p:txBody>
          <a:bodyPr wrap="square">
            <a:spAutoFit/>
          </a:bodyPr>
          <a:lstStyle/>
          <a:p>
            <a:pPr algn="ctr"/>
            <a:r>
              <a:rPr lang="es-CO" sz="4000" b="1" dirty="0" smtClean="0">
                <a:ln w="12700">
                  <a:noFill/>
                  <a:prstDash val="solid"/>
                </a:ln>
                <a:solidFill>
                  <a:schemeClr val="tx2">
                    <a:lumMod val="75000"/>
                  </a:schemeClr>
                </a:solidFill>
                <a:latin typeface="Arial Black" panose="020B0A04020102020204" pitchFamily="34" charset="0"/>
              </a:rPr>
              <a:t>Estrategias de Permanencia</a:t>
            </a:r>
            <a:endParaRPr lang="es-CO" sz="4000" b="1" dirty="0">
              <a:ln w="12700">
                <a:noFill/>
                <a:prstDash val="solid"/>
              </a:ln>
              <a:solidFill>
                <a:schemeClr val="tx2">
                  <a:lumMod val="75000"/>
                </a:schemeClr>
              </a:solidFill>
              <a:latin typeface="Arial Black" panose="020B0A04020102020204" pitchFamily="34" charset="0"/>
            </a:endParaRPr>
          </a:p>
        </p:txBody>
      </p:sp>
      <p:pic>
        <p:nvPicPr>
          <p:cNvPr id="10242" name="Picture 2" descr="Felices los niños lindos niño y niña sonríen juntos Vector Premium "/>
          <p:cNvPicPr>
            <a:picLocks noChangeAspect="1" noChangeArrowheads="1"/>
          </p:cNvPicPr>
          <p:nvPr/>
        </p:nvPicPr>
        <p:blipFill rotWithShape="1">
          <a:blip r:embed="rId2">
            <a:extLst>
              <a:ext uri="{28A0092B-C50C-407E-A947-70E740481C1C}">
                <a14:useLocalDpi xmlns:a14="http://schemas.microsoft.com/office/drawing/2010/main" val="0"/>
              </a:ext>
            </a:extLst>
          </a:blip>
          <a:srcRect b="5010"/>
          <a:stretch/>
        </p:blipFill>
        <p:spPr bwMode="auto">
          <a:xfrm>
            <a:off x="6493664" y="2070847"/>
            <a:ext cx="4608684" cy="3042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99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2">
                                            <p:txEl>
                                              <p:pRg st="0" end="0"/>
                                            </p:txEl>
                                          </p:spTgt>
                                        </p:tgtEl>
                                        <p:attrNameLst>
                                          <p:attrName>ppt_w</p:attrName>
                                        </p:attrNameLst>
                                      </p:cBhvr>
                                      <p:tavLst>
                                        <p:tav tm="0">
                                          <p:val>
                                            <p:strVal val="ppt_w"/>
                                          </p:val>
                                        </p:tav>
                                        <p:tav tm="100000">
                                          <p:val>
                                            <p:fltVal val="0"/>
                                          </p:val>
                                        </p:tav>
                                      </p:tavLst>
                                    </p:anim>
                                    <p:anim calcmode="lin" valueType="num">
                                      <p:cBhvr>
                                        <p:cTn id="7" dur="500"/>
                                        <p:tgtEl>
                                          <p:spTgt spid="2">
                                            <p:txEl>
                                              <p:pRg st="0" end="0"/>
                                            </p:txEl>
                                          </p:spTgt>
                                        </p:tgtEl>
                                        <p:attrNameLst>
                                          <p:attrName>ppt_h</p:attrName>
                                        </p:attrNameLst>
                                      </p:cBhvr>
                                      <p:tavLst>
                                        <p:tav tm="0">
                                          <p:val>
                                            <p:strVal val="ppt_h"/>
                                          </p:val>
                                        </p:tav>
                                        <p:tav tm="100000">
                                          <p:val>
                                            <p:fltVal val="0"/>
                                          </p:val>
                                        </p:tav>
                                      </p:tavLst>
                                    </p:anim>
                                    <p:animEffect transition="out" filter="fade">
                                      <p:cBhvr>
                                        <p:cTn id="8" dur="500"/>
                                        <p:tgtEl>
                                          <p:spTgt spid="2">
                                            <p:txEl>
                                              <p:pRg st="0" end="0"/>
                                            </p:txEl>
                                          </p:spTgt>
                                        </p:tgtEl>
                                      </p:cBhvr>
                                    </p:animEffect>
                                    <p:set>
                                      <p:cBhvr>
                                        <p:cTn id="9"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grpId="0" nodeType="clickEffect">
                                  <p:stCondLst>
                                    <p:cond delay="0"/>
                                  </p:stCondLst>
                                  <p:childTnLst>
                                    <p:anim calcmode="lin" valueType="num">
                                      <p:cBhvr>
                                        <p:cTn id="13" dur="500"/>
                                        <p:tgtEl>
                                          <p:spTgt spid="2">
                                            <p:txEl>
                                              <p:pRg st="1" end="1"/>
                                            </p:txEl>
                                          </p:spTgt>
                                        </p:tgtEl>
                                        <p:attrNameLst>
                                          <p:attrName>ppt_w</p:attrName>
                                        </p:attrNameLst>
                                      </p:cBhvr>
                                      <p:tavLst>
                                        <p:tav tm="0">
                                          <p:val>
                                            <p:strVal val="ppt_w"/>
                                          </p:val>
                                        </p:tav>
                                        <p:tav tm="100000">
                                          <p:val>
                                            <p:fltVal val="0"/>
                                          </p:val>
                                        </p:tav>
                                      </p:tavLst>
                                    </p:anim>
                                    <p:anim calcmode="lin" valueType="num">
                                      <p:cBhvr>
                                        <p:cTn id="14" dur="500"/>
                                        <p:tgtEl>
                                          <p:spTgt spid="2">
                                            <p:txEl>
                                              <p:pRg st="1" end="1"/>
                                            </p:txEl>
                                          </p:spTgt>
                                        </p:tgtEl>
                                        <p:attrNameLst>
                                          <p:attrName>ppt_h</p:attrName>
                                        </p:attrNameLst>
                                      </p:cBhvr>
                                      <p:tavLst>
                                        <p:tav tm="0">
                                          <p:val>
                                            <p:strVal val="ppt_h"/>
                                          </p:val>
                                        </p:tav>
                                        <p:tav tm="100000">
                                          <p:val>
                                            <p:fltVal val="0"/>
                                          </p:val>
                                        </p:tav>
                                      </p:tavLst>
                                    </p:anim>
                                    <p:animEffect transition="out" filter="fade">
                                      <p:cBhvr>
                                        <p:cTn id="15" dur="500"/>
                                        <p:tgtEl>
                                          <p:spTgt spid="2">
                                            <p:txEl>
                                              <p:pRg st="1" end="1"/>
                                            </p:txEl>
                                          </p:spTgt>
                                        </p:tgtEl>
                                      </p:cBhvr>
                                    </p:animEffect>
                                    <p:set>
                                      <p:cBhvr>
                                        <p:cTn id="16" dur="1" fill="hold">
                                          <p:stCondLst>
                                            <p:cond delay="499"/>
                                          </p:stCondLst>
                                        </p:cTn>
                                        <p:tgtEl>
                                          <p:spTgt spid="2">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3" presetClass="exit" presetSubtype="32" fill="hold" grpId="0" nodeType="clickEffect">
                                  <p:stCondLst>
                                    <p:cond delay="0"/>
                                  </p:stCondLst>
                                  <p:childTnLst>
                                    <p:anim calcmode="lin" valueType="num">
                                      <p:cBhvr>
                                        <p:cTn id="20" dur="500"/>
                                        <p:tgtEl>
                                          <p:spTgt spid="2">
                                            <p:txEl>
                                              <p:pRg st="2" end="2"/>
                                            </p:txEl>
                                          </p:spTgt>
                                        </p:tgtEl>
                                        <p:attrNameLst>
                                          <p:attrName>ppt_w</p:attrName>
                                        </p:attrNameLst>
                                      </p:cBhvr>
                                      <p:tavLst>
                                        <p:tav tm="0">
                                          <p:val>
                                            <p:strVal val="ppt_w"/>
                                          </p:val>
                                        </p:tav>
                                        <p:tav tm="100000">
                                          <p:val>
                                            <p:fltVal val="0"/>
                                          </p:val>
                                        </p:tav>
                                      </p:tavLst>
                                    </p:anim>
                                    <p:anim calcmode="lin" valueType="num">
                                      <p:cBhvr>
                                        <p:cTn id="21" dur="500"/>
                                        <p:tgtEl>
                                          <p:spTgt spid="2">
                                            <p:txEl>
                                              <p:pRg st="2" end="2"/>
                                            </p:txEl>
                                          </p:spTgt>
                                        </p:tgtEl>
                                        <p:attrNameLst>
                                          <p:attrName>ppt_h</p:attrName>
                                        </p:attrNameLst>
                                      </p:cBhvr>
                                      <p:tavLst>
                                        <p:tav tm="0">
                                          <p:val>
                                            <p:strVal val="ppt_h"/>
                                          </p:val>
                                        </p:tav>
                                        <p:tav tm="100000">
                                          <p:val>
                                            <p:fltVal val="0"/>
                                          </p:val>
                                        </p:tav>
                                      </p:tavLst>
                                    </p:anim>
                                    <p:animEffect transition="out" filter="fade">
                                      <p:cBhvr>
                                        <p:cTn id="22" dur="500"/>
                                        <p:tgtEl>
                                          <p:spTgt spid="2">
                                            <p:txEl>
                                              <p:pRg st="2" end="2"/>
                                            </p:txEl>
                                          </p:spTgt>
                                        </p:tgtEl>
                                      </p:cBhvr>
                                    </p:animEffect>
                                    <p:set>
                                      <p:cBhvr>
                                        <p:cTn id="23" dur="1" fill="hold">
                                          <p:stCondLst>
                                            <p:cond delay="499"/>
                                          </p:stCondLst>
                                        </p:cTn>
                                        <p:tgtEl>
                                          <p:spTgt spid="2">
                                            <p:txEl>
                                              <p:pRg st="2" end="2"/>
                                            </p:txEl>
                                          </p:spTgt>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53" presetClass="exit" presetSubtype="32" fill="hold" grpId="0" nodeType="clickEffect">
                                  <p:stCondLst>
                                    <p:cond delay="0"/>
                                  </p:stCondLst>
                                  <p:childTnLst>
                                    <p:anim calcmode="lin" valueType="num">
                                      <p:cBhvr>
                                        <p:cTn id="27" dur="500"/>
                                        <p:tgtEl>
                                          <p:spTgt spid="2">
                                            <p:txEl>
                                              <p:pRg st="3" end="3"/>
                                            </p:txEl>
                                          </p:spTgt>
                                        </p:tgtEl>
                                        <p:attrNameLst>
                                          <p:attrName>ppt_w</p:attrName>
                                        </p:attrNameLst>
                                      </p:cBhvr>
                                      <p:tavLst>
                                        <p:tav tm="0">
                                          <p:val>
                                            <p:strVal val="ppt_w"/>
                                          </p:val>
                                        </p:tav>
                                        <p:tav tm="100000">
                                          <p:val>
                                            <p:fltVal val="0"/>
                                          </p:val>
                                        </p:tav>
                                      </p:tavLst>
                                    </p:anim>
                                    <p:anim calcmode="lin" valueType="num">
                                      <p:cBhvr>
                                        <p:cTn id="28" dur="500"/>
                                        <p:tgtEl>
                                          <p:spTgt spid="2">
                                            <p:txEl>
                                              <p:pRg st="3" end="3"/>
                                            </p:txEl>
                                          </p:spTgt>
                                        </p:tgtEl>
                                        <p:attrNameLst>
                                          <p:attrName>ppt_h</p:attrName>
                                        </p:attrNameLst>
                                      </p:cBhvr>
                                      <p:tavLst>
                                        <p:tav tm="0">
                                          <p:val>
                                            <p:strVal val="ppt_h"/>
                                          </p:val>
                                        </p:tav>
                                        <p:tav tm="100000">
                                          <p:val>
                                            <p:fltVal val="0"/>
                                          </p:val>
                                        </p:tav>
                                      </p:tavLst>
                                    </p:anim>
                                    <p:animEffect transition="out" filter="fade">
                                      <p:cBhvr>
                                        <p:cTn id="29" dur="500"/>
                                        <p:tgtEl>
                                          <p:spTgt spid="2">
                                            <p:txEl>
                                              <p:pRg st="3" end="3"/>
                                            </p:txEl>
                                          </p:spTgt>
                                        </p:tgtEl>
                                      </p:cBhvr>
                                    </p:animEffect>
                                    <p:set>
                                      <p:cBhvr>
                                        <p:cTn id="30" dur="1" fill="hold">
                                          <p:stCondLst>
                                            <p:cond delay="499"/>
                                          </p:stCondLst>
                                        </p:cTn>
                                        <p:tgtEl>
                                          <p:spTgt spid="2">
                                            <p:txEl>
                                              <p:pRg st="3" end="3"/>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3" presetClass="exit" presetSubtype="32" fill="hold" grpId="0" nodeType="clickEffect">
                                  <p:stCondLst>
                                    <p:cond delay="0"/>
                                  </p:stCondLst>
                                  <p:childTnLst>
                                    <p:anim calcmode="lin" valueType="num">
                                      <p:cBhvr>
                                        <p:cTn id="34" dur="500"/>
                                        <p:tgtEl>
                                          <p:spTgt spid="2">
                                            <p:txEl>
                                              <p:pRg st="4" end="4"/>
                                            </p:txEl>
                                          </p:spTgt>
                                        </p:tgtEl>
                                        <p:attrNameLst>
                                          <p:attrName>ppt_w</p:attrName>
                                        </p:attrNameLst>
                                      </p:cBhvr>
                                      <p:tavLst>
                                        <p:tav tm="0">
                                          <p:val>
                                            <p:strVal val="ppt_w"/>
                                          </p:val>
                                        </p:tav>
                                        <p:tav tm="100000">
                                          <p:val>
                                            <p:fltVal val="0"/>
                                          </p:val>
                                        </p:tav>
                                      </p:tavLst>
                                    </p:anim>
                                    <p:anim calcmode="lin" valueType="num">
                                      <p:cBhvr>
                                        <p:cTn id="35" dur="500"/>
                                        <p:tgtEl>
                                          <p:spTgt spid="2">
                                            <p:txEl>
                                              <p:pRg st="4" end="4"/>
                                            </p:txEl>
                                          </p:spTgt>
                                        </p:tgtEl>
                                        <p:attrNameLst>
                                          <p:attrName>ppt_h</p:attrName>
                                        </p:attrNameLst>
                                      </p:cBhvr>
                                      <p:tavLst>
                                        <p:tav tm="0">
                                          <p:val>
                                            <p:strVal val="ppt_h"/>
                                          </p:val>
                                        </p:tav>
                                        <p:tav tm="100000">
                                          <p:val>
                                            <p:fltVal val="0"/>
                                          </p:val>
                                        </p:tav>
                                      </p:tavLst>
                                    </p:anim>
                                    <p:animEffect transition="out" filter="fade">
                                      <p:cBhvr>
                                        <p:cTn id="36" dur="500"/>
                                        <p:tgtEl>
                                          <p:spTgt spid="2">
                                            <p:txEl>
                                              <p:pRg st="4" end="4"/>
                                            </p:txEl>
                                          </p:spTgt>
                                        </p:tgtEl>
                                      </p:cBhvr>
                                    </p:animEffect>
                                    <p:set>
                                      <p:cBhvr>
                                        <p:cTn id="37" dur="1" fill="hold">
                                          <p:stCondLst>
                                            <p:cond delay="499"/>
                                          </p:stCondLst>
                                        </p:cTn>
                                        <p:tgtEl>
                                          <p:spTgt spid="2">
                                            <p:txEl>
                                              <p:pRg st="4" end="4"/>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3" presetClass="exit" presetSubtype="32" fill="hold" grpId="0" nodeType="clickEffect">
                                  <p:stCondLst>
                                    <p:cond delay="0"/>
                                  </p:stCondLst>
                                  <p:childTnLst>
                                    <p:anim calcmode="lin" valueType="num">
                                      <p:cBhvr>
                                        <p:cTn id="41" dur="500"/>
                                        <p:tgtEl>
                                          <p:spTgt spid="2">
                                            <p:txEl>
                                              <p:pRg st="5" end="5"/>
                                            </p:txEl>
                                          </p:spTgt>
                                        </p:tgtEl>
                                        <p:attrNameLst>
                                          <p:attrName>ppt_w</p:attrName>
                                        </p:attrNameLst>
                                      </p:cBhvr>
                                      <p:tavLst>
                                        <p:tav tm="0">
                                          <p:val>
                                            <p:strVal val="ppt_w"/>
                                          </p:val>
                                        </p:tav>
                                        <p:tav tm="100000">
                                          <p:val>
                                            <p:fltVal val="0"/>
                                          </p:val>
                                        </p:tav>
                                      </p:tavLst>
                                    </p:anim>
                                    <p:anim calcmode="lin" valueType="num">
                                      <p:cBhvr>
                                        <p:cTn id="42" dur="500"/>
                                        <p:tgtEl>
                                          <p:spTgt spid="2">
                                            <p:txEl>
                                              <p:pRg st="5" end="5"/>
                                            </p:txEl>
                                          </p:spTgt>
                                        </p:tgtEl>
                                        <p:attrNameLst>
                                          <p:attrName>ppt_h</p:attrName>
                                        </p:attrNameLst>
                                      </p:cBhvr>
                                      <p:tavLst>
                                        <p:tav tm="0">
                                          <p:val>
                                            <p:strVal val="ppt_h"/>
                                          </p:val>
                                        </p:tav>
                                        <p:tav tm="100000">
                                          <p:val>
                                            <p:fltVal val="0"/>
                                          </p:val>
                                        </p:tav>
                                      </p:tavLst>
                                    </p:anim>
                                    <p:animEffect transition="out" filter="fade">
                                      <p:cBhvr>
                                        <p:cTn id="43" dur="500"/>
                                        <p:tgtEl>
                                          <p:spTgt spid="2">
                                            <p:txEl>
                                              <p:pRg st="5" end="5"/>
                                            </p:txEl>
                                          </p:spTgt>
                                        </p:tgtEl>
                                      </p:cBhvr>
                                    </p:animEffect>
                                    <p:set>
                                      <p:cBhvr>
                                        <p:cTn id="44" dur="1" fill="hold">
                                          <p:stCondLst>
                                            <p:cond delay="499"/>
                                          </p:stCondLst>
                                        </p:cTn>
                                        <p:tgtEl>
                                          <p:spTgt spid="2">
                                            <p:txEl>
                                              <p:pRg st="5" end="5"/>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53" presetClass="exit" presetSubtype="32" fill="hold" grpId="0" nodeType="clickEffect">
                                  <p:stCondLst>
                                    <p:cond delay="0"/>
                                  </p:stCondLst>
                                  <p:childTnLst>
                                    <p:anim calcmode="lin" valueType="num">
                                      <p:cBhvr>
                                        <p:cTn id="48" dur="500"/>
                                        <p:tgtEl>
                                          <p:spTgt spid="2">
                                            <p:txEl>
                                              <p:pRg st="6" end="6"/>
                                            </p:txEl>
                                          </p:spTgt>
                                        </p:tgtEl>
                                        <p:attrNameLst>
                                          <p:attrName>ppt_w</p:attrName>
                                        </p:attrNameLst>
                                      </p:cBhvr>
                                      <p:tavLst>
                                        <p:tav tm="0">
                                          <p:val>
                                            <p:strVal val="ppt_w"/>
                                          </p:val>
                                        </p:tav>
                                        <p:tav tm="100000">
                                          <p:val>
                                            <p:fltVal val="0"/>
                                          </p:val>
                                        </p:tav>
                                      </p:tavLst>
                                    </p:anim>
                                    <p:anim calcmode="lin" valueType="num">
                                      <p:cBhvr>
                                        <p:cTn id="49" dur="500"/>
                                        <p:tgtEl>
                                          <p:spTgt spid="2">
                                            <p:txEl>
                                              <p:pRg st="6" end="6"/>
                                            </p:txEl>
                                          </p:spTgt>
                                        </p:tgtEl>
                                        <p:attrNameLst>
                                          <p:attrName>ppt_h</p:attrName>
                                        </p:attrNameLst>
                                      </p:cBhvr>
                                      <p:tavLst>
                                        <p:tav tm="0">
                                          <p:val>
                                            <p:strVal val="ppt_h"/>
                                          </p:val>
                                        </p:tav>
                                        <p:tav tm="100000">
                                          <p:val>
                                            <p:fltVal val="0"/>
                                          </p:val>
                                        </p:tav>
                                      </p:tavLst>
                                    </p:anim>
                                    <p:animEffect transition="out" filter="fade">
                                      <p:cBhvr>
                                        <p:cTn id="50" dur="500"/>
                                        <p:tgtEl>
                                          <p:spTgt spid="2">
                                            <p:txEl>
                                              <p:pRg st="6" end="6"/>
                                            </p:txEl>
                                          </p:spTgt>
                                        </p:tgtEl>
                                      </p:cBhvr>
                                    </p:animEffect>
                                    <p:set>
                                      <p:cBhvr>
                                        <p:cTn id="51" dur="1" fill="hold">
                                          <p:stCondLst>
                                            <p:cond delay="499"/>
                                          </p:stCondLst>
                                        </p:cTn>
                                        <p:tgtEl>
                                          <p:spTgt spid="2">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5508538" y="1651598"/>
            <a:ext cx="6352904" cy="32938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 los proyectos de las  I.E en  jornada única.</a:t>
            </a:r>
          </a:p>
          <a:p>
            <a:pPr marL="0" indent="0" algn="just">
              <a:buFont typeface="Arial" panose="020B0604020202020204" pitchFamily="34" charset="0"/>
              <a:buNone/>
            </a:pPr>
            <a:endParaRPr lang="es-CO" sz="2200" b="1" dirty="0" smtClean="0">
              <a:latin typeface="Arial" panose="020B0604020202020204" pitchFamily="34" charset="0"/>
              <a:cs typeface="Arial" panose="020B0604020202020204" pitchFamily="34" charset="0"/>
            </a:endParaRPr>
          </a:p>
          <a:p>
            <a:pPr algn="just">
              <a:buFont typeface="Wingdings" pitchFamily="2" charset="2"/>
              <a:buChar char="v"/>
            </a:pPr>
            <a:r>
              <a:rPr lang="es-CO" sz="2200" b="1" dirty="0" smtClean="0">
                <a:latin typeface="Arial" panose="020B0604020202020204" pitchFamily="34" charset="0"/>
                <a:cs typeface="Arial" panose="020B0604020202020204" pitchFamily="34" charset="0"/>
              </a:rPr>
              <a:t>Supervisa y visita a todas las I.E. para revisión  de las adecuaciones  y mejoras que requieran cada institución.</a:t>
            </a:r>
          </a:p>
          <a:p>
            <a:pPr marL="0" indent="0" algn="just">
              <a:buFont typeface="Arial" panose="020B0604020202020204" pitchFamily="34" charset="0"/>
              <a:buNone/>
            </a:pPr>
            <a:endParaRPr lang="es-CO" sz="2200" b="1" dirty="0" smtClean="0">
              <a:latin typeface="Arial" panose="020B0604020202020204" pitchFamily="34" charset="0"/>
              <a:cs typeface="Arial" panose="020B0604020202020204" pitchFamily="34" charset="0"/>
            </a:endParaRPr>
          </a:p>
          <a:p>
            <a:pPr algn="just">
              <a:buFont typeface="Wingdings" pitchFamily="2" charset="2"/>
              <a:buChar char="v"/>
            </a:pPr>
            <a:r>
              <a:rPr lang="es-CO" sz="2200" b="1" dirty="0" smtClean="0">
                <a:latin typeface="Arial" panose="020B0604020202020204" pitchFamily="34" charset="0"/>
                <a:cs typeface="Arial" panose="020B0604020202020204" pitchFamily="34" charset="0"/>
              </a:rPr>
              <a:t>Gestiona recursos para la consecución y ejecución de los proyectos.</a:t>
            </a:r>
          </a:p>
          <a:p>
            <a:endParaRPr lang="es-CO" sz="2200"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Infraestructura</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216" y="1520395"/>
            <a:ext cx="5137637" cy="3425091"/>
          </a:xfrm>
          <a:prstGeom prst="rect">
            <a:avLst/>
          </a:prstGeom>
        </p:spPr>
      </p:pic>
    </p:spTree>
    <p:extLst>
      <p:ext uri="{BB962C8B-B14F-4D97-AF65-F5344CB8AC3E}">
        <p14:creationId xmlns:p14="http://schemas.microsoft.com/office/powerpoint/2010/main" val="222754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xit" presetSubtype="0" accel="100000" fill="hold" grpId="0" nodeType="clickEffect">
                                  <p:stCondLst>
                                    <p:cond delay="0"/>
                                  </p:stCondLst>
                                  <p:childTnLst>
                                    <p:anim calcmode="lin" valueType="num">
                                      <p:cBhvr>
                                        <p:cTn id="6" dur="500"/>
                                        <p:tgtEl>
                                          <p:spTgt spid="2">
                                            <p:txEl>
                                              <p:pRg st="0" end="0"/>
                                            </p:txEl>
                                          </p:spTgt>
                                        </p:tgtEl>
                                        <p:attrNameLst>
                                          <p:attrName>ppt_w</p:attrName>
                                        </p:attrNameLst>
                                      </p:cBhvr>
                                      <p:tavLst>
                                        <p:tav tm="0">
                                          <p:val>
                                            <p:strVal val="ppt_w"/>
                                          </p:val>
                                        </p:tav>
                                        <p:tav tm="100000">
                                          <p:val>
                                            <p:fltVal val="0"/>
                                          </p:val>
                                        </p:tav>
                                      </p:tavLst>
                                    </p:anim>
                                    <p:anim calcmode="lin" valueType="num">
                                      <p:cBhvr>
                                        <p:cTn id="7" dur="500"/>
                                        <p:tgtEl>
                                          <p:spTgt spid="2">
                                            <p:txEl>
                                              <p:pRg st="0" end="0"/>
                                            </p:txEl>
                                          </p:spTgt>
                                        </p:tgtEl>
                                        <p:attrNameLst>
                                          <p:attrName>ppt_h</p:attrName>
                                        </p:attrNameLst>
                                      </p:cBhvr>
                                      <p:tavLst>
                                        <p:tav tm="0">
                                          <p:val>
                                            <p:strVal val="ppt_h"/>
                                          </p:val>
                                        </p:tav>
                                        <p:tav tm="100000">
                                          <p:val>
                                            <p:fltVal val="0"/>
                                          </p:val>
                                        </p:tav>
                                      </p:tavLst>
                                    </p:anim>
                                    <p:anim calcmode="lin" valueType="num">
                                      <p:cBhvr>
                                        <p:cTn id="8" dur="500"/>
                                        <p:tgtEl>
                                          <p:spTgt spid="2">
                                            <p:txEl>
                                              <p:pRg st="0" end="0"/>
                                            </p:txEl>
                                          </p:spTgt>
                                        </p:tgtEl>
                                        <p:attrNameLst>
                                          <p:attrName>style.rotation</p:attrName>
                                        </p:attrNameLst>
                                      </p:cBhvr>
                                      <p:tavLst>
                                        <p:tav tm="0">
                                          <p:val>
                                            <p:fltVal val="0"/>
                                          </p:val>
                                        </p:tav>
                                        <p:tav tm="100000">
                                          <p:val>
                                            <p:fltVal val="360"/>
                                          </p:val>
                                        </p:tav>
                                      </p:tavLst>
                                    </p:anim>
                                    <p:animEffect transition="out" filter="fade">
                                      <p:cBhvr>
                                        <p:cTn id="9" dur="500"/>
                                        <p:tgtEl>
                                          <p:spTgt spid="2">
                                            <p:txEl>
                                              <p:pRg st="0" end="0"/>
                                            </p:txEl>
                                          </p:spTgt>
                                        </p:tgtEl>
                                      </p:cBhvr>
                                    </p:animEffect>
                                    <p:set>
                                      <p:cBhvr>
                                        <p:cTn id="10"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49" presetClass="exit" presetSubtype="0" accel="100000" fill="hold" grpId="0" nodeType="clickEffect">
                                  <p:stCondLst>
                                    <p:cond delay="0"/>
                                  </p:stCondLst>
                                  <p:childTnLst>
                                    <p:anim calcmode="lin" valueType="num">
                                      <p:cBhvr>
                                        <p:cTn id="14" dur="500"/>
                                        <p:tgtEl>
                                          <p:spTgt spid="2">
                                            <p:txEl>
                                              <p:pRg st="2" end="2"/>
                                            </p:txEl>
                                          </p:spTgt>
                                        </p:tgtEl>
                                        <p:attrNameLst>
                                          <p:attrName>ppt_w</p:attrName>
                                        </p:attrNameLst>
                                      </p:cBhvr>
                                      <p:tavLst>
                                        <p:tav tm="0">
                                          <p:val>
                                            <p:strVal val="ppt_w"/>
                                          </p:val>
                                        </p:tav>
                                        <p:tav tm="100000">
                                          <p:val>
                                            <p:fltVal val="0"/>
                                          </p:val>
                                        </p:tav>
                                      </p:tavLst>
                                    </p:anim>
                                    <p:anim calcmode="lin" valueType="num">
                                      <p:cBhvr>
                                        <p:cTn id="15" dur="500"/>
                                        <p:tgtEl>
                                          <p:spTgt spid="2">
                                            <p:txEl>
                                              <p:pRg st="2" end="2"/>
                                            </p:txEl>
                                          </p:spTgt>
                                        </p:tgtEl>
                                        <p:attrNameLst>
                                          <p:attrName>ppt_h</p:attrName>
                                        </p:attrNameLst>
                                      </p:cBhvr>
                                      <p:tavLst>
                                        <p:tav tm="0">
                                          <p:val>
                                            <p:strVal val="ppt_h"/>
                                          </p:val>
                                        </p:tav>
                                        <p:tav tm="100000">
                                          <p:val>
                                            <p:fltVal val="0"/>
                                          </p:val>
                                        </p:tav>
                                      </p:tavLst>
                                    </p:anim>
                                    <p:anim calcmode="lin" valueType="num">
                                      <p:cBhvr>
                                        <p:cTn id="16" dur="500"/>
                                        <p:tgtEl>
                                          <p:spTgt spid="2">
                                            <p:txEl>
                                              <p:pRg st="2" end="2"/>
                                            </p:txEl>
                                          </p:spTgt>
                                        </p:tgtEl>
                                        <p:attrNameLst>
                                          <p:attrName>style.rotation</p:attrName>
                                        </p:attrNameLst>
                                      </p:cBhvr>
                                      <p:tavLst>
                                        <p:tav tm="0">
                                          <p:val>
                                            <p:fltVal val="0"/>
                                          </p:val>
                                        </p:tav>
                                        <p:tav tm="100000">
                                          <p:val>
                                            <p:fltVal val="360"/>
                                          </p:val>
                                        </p:tav>
                                      </p:tavLst>
                                    </p:anim>
                                    <p:animEffect transition="out" filter="fade">
                                      <p:cBhvr>
                                        <p:cTn id="17" dur="500"/>
                                        <p:tgtEl>
                                          <p:spTgt spid="2">
                                            <p:txEl>
                                              <p:pRg st="2" end="2"/>
                                            </p:txEl>
                                          </p:spTgt>
                                        </p:tgtEl>
                                      </p:cBhvr>
                                    </p:animEffect>
                                    <p:set>
                                      <p:cBhvr>
                                        <p:cTn id="18" dur="1" fill="hold">
                                          <p:stCondLst>
                                            <p:cond delay="499"/>
                                          </p:stCondLst>
                                        </p:cTn>
                                        <p:tgtEl>
                                          <p:spTgt spid="2">
                                            <p:txEl>
                                              <p:pRg st="2" end="2"/>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9" presetClass="exit" presetSubtype="0" accel="100000" fill="hold" grpId="0" nodeType="clickEffect">
                                  <p:stCondLst>
                                    <p:cond delay="0"/>
                                  </p:stCondLst>
                                  <p:childTnLst>
                                    <p:anim calcmode="lin" valueType="num">
                                      <p:cBhvr>
                                        <p:cTn id="22" dur="500"/>
                                        <p:tgtEl>
                                          <p:spTgt spid="2">
                                            <p:txEl>
                                              <p:pRg st="4" end="4"/>
                                            </p:txEl>
                                          </p:spTgt>
                                        </p:tgtEl>
                                        <p:attrNameLst>
                                          <p:attrName>ppt_w</p:attrName>
                                        </p:attrNameLst>
                                      </p:cBhvr>
                                      <p:tavLst>
                                        <p:tav tm="0">
                                          <p:val>
                                            <p:strVal val="ppt_w"/>
                                          </p:val>
                                        </p:tav>
                                        <p:tav tm="100000">
                                          <p:val>
                                            <p:fltVal val="0"/>
                                          </p:val>
                                        </p:tav>
                                      </p:tavLst>
                                    </p:anim>
                                    <p:anim calcmode="lin" valueType="num">
                                      <p:cBhvr>
                                        <p:cTn id="23" dur="500"/>
                                        <p:tgtEl>
                                          <p:spTgt spid="2">
                                            <p:txEl>
                                              <p:pRg st="4" end="4"/>
                                            </p:txEl>
                                          </p:spTgt>
                                        </p:tgtEl>
                                        <p:attrNameLst>
                                          <p:attrName>ppt_h</p:attrName>
                                        </p:attrNameLst>
                                      </p:cBhvr>
                                      <p:tavLst>
                                        <p:tav tm="0">
                                          <p:val>
                                            <p:strVal val="ppt_h"/>
                                          </p:val>
                                        </p:tav>
                                        <p:tav tm="100000">
                                          <p:val>
                                            <p:fltVal val="0"/>
                                          </p:val>
                                        </p:tav>
                                      </p:tavLst>
                                    </p:anim>
                                    <p:anim calcmode="lin" valueType="num">
                                      <p:cBhvr>
                                        <p:cTn id="24" dur="500"/>
                                        <p:tgtEl>
                                          <p:spTgt spid="2">
                                            <p:txEl>
                                              <p:pRg st="4" end="4"/>
                                            </p:txEl>
                                          </p:spTgt>
                                        </p:tgtEl>
                                        <p:attrNameLst>
                                          <p:attrName>style.rotation</p:attrName>
                                        </p:attrNameLst>
                                      </p:cBhvr>
                                      <p:tavLst>
                                        <p:tav tm="0">
                                          <p:val>
                                            <p:fltVal val="0"/>
                                          </p:val>
                                        </p:tav>
                                        <p:tav tm="100000">
                                          <p:val>
                                            <p:fltVal val="360"/>
                                          </p:val>
                                        </p:tav>
                                      </p:tavLst>
                                    </p:anim>
                                    <p:animEffect transition="out" filter="fade">
                                      <p:cBhvr>
                                        <p:cTn id="25" dur="500"/>
                                        <p:tgtEl>
                                          <p:spTgt spid="2">
                                            <p:txEl>
                                              <p:pRg st="4" end="4"/>
                                            </p:txEl>
                                          </p:spTgt>
                                        </p:tgtEl>
                                      </p:cBhvr>
                                    </p:animEffect>
                                    <p:set>
                                      <p:cBhvr>
                                        <p:cTn id="26" dur="1" fill="hold">
                                          <p:stCondLst>
                                            <p:cond delay="499"/>
                                          </p:stCondLst>
                                        </p:cTn>
                                        <p:tgtEl>
                                          <p:spTgt spid="2">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122757" y="2881912"/>
            <a:ext cx="6340573" cy="30859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Arial" panose="020B0604020202020204" pitchFamily="34" charset="0"/>
              <a:buNone/>
            </a:pPr>
            <a:r>
              <a:rPr lang="es-CO" sz="2200" b="1" dirty="0" smtClean="0">
                <a:latin typeface="Arial" panose="020B0604020202020204" pitchFamily="34" charset="0"/>
                <a:cs typeface="Arial" panose="020B0604020202020204" pitchFamily="34" charset="0"/>
              </a:rPr>
              <a:t>EL AREA DE ADMINISTRATIVA TIENE LOS </a:t>
            </a:r>
          </a:p>
          <a:p>
            <a:pPr algn="just">
              <a:buFont typeface="Arial" panose="020B0604020202020204" pitchFamily="34" charset="0"/>
              <a:buNone/>
            </a:pPr>
            <a:r>
              <a:rPr lang="es-CO" sz="2200" b="1" dirty="0" smtClean="0">
                <a:latin typeface="Arial" panose="020B0604020202020204" pitchFamily="34" charset="0"/>
                <a:cs typeface="Arial" panose="020B0604020202020204" pitchFamily="34" charset="0"/>
              </a:rPr>
              <a:t>SIGUIENTES  GRUPOS DE TRABAJO: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TALENTO HUMANO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ATENCION AL CIUDADANO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GESTIÓN FINANCIERA</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GESTIÓN ADMINISTRATIVA</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SERVICIOS INFORMÁTICOS</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2308324"/>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Administrativa y Financiera</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12290" name="Picture 2" descr="Empresario diario concepto de rutina cartel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b="18683"/>
          <a:stretch/>
        </p:blipFill>
        <p:spPr bwMode="auto">
          <a:xfrm>
            <a:off x="6924710" y="2713466"/>
            <a:ext cx="3817029" cy="3103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6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180" accel="50000">
                                          <p:stCondLst>
                                            <p:cond delay="1820"/>
                                          </p:stCondLst>
                                        </p:cTn>
                                        <p:tgtEl>
                                          <p:spTgt spid="2">
                                            <p:txEl>
                                              <p:pRg st="0" end="0"/>
                                            </p:txEl>
                                          </p:spTgt>
                                        </p:tgtEl>
                                      </p:cBhvr>
                                    </p:animEffect>
                                    <p:anim calcmode="lin" valueType="num">
                                      <p:cBhvr>
                                        <p:cTn id="7" dur="1822" tmFilter="0,0; 0.14,0.31; 0.43,0.73; 0.71,0.91; 1.0,1.0">
                                          <p:stCondLst>
                                            <p:cond delay="0"/>
                                          </p:stCondLst>
                                        </p:cTn>
                                        <p:tgtEl>
                                          <p:spTgt spid="2">
                                            <p:txEl>
                                              <p:pRg st="0" end="0"/>
                                            </p:txEl>
                                          </p:spTgt>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2">
                                            <p:txEl>
                                              <p:pRg st="0" end="0"/>
                                            </p:txEl>
                                          </p:spTgt>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2">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2">
                                            <p:txEl>
                                              <p:pRg st="0" end="0"/>
                                            </p:txEl>
                                          </p:spTgt>
                                        </p:tgtEl>
                                        <p:attrNameLst>
                                          <p:attrName>ppt_y</p:attrName>
                                        </p:attrNameLst>
                                      </p:cBhvr>
                                      <p:tavLst>
                                        <p:tav tm="0">
                                          <p:val>
                                            <p:strVal val="ppt_y"/>
                                          </p:val>
                                        </p:tav>
                                        <p:tav tm="100000">
                                          <p:val>
                                            <p:strVal val="ppt_y+ppt_h"/>
                                          </p:val>
                                        </p:tav>
                                      </p:tavLst>
                                    </p:anim>
                                    <p:animScale>
                                      <p:cBhvr>
                                        <p:cTn id="14" dur="26">
                                          <p:stCondLst>
                                            <p:cond delay="620"/>
                                          </p:stCondLst>
                                        </p:cTn>
                                        <p:tgtEl>
                                          <p:spTgt spid="2">
                                            <p:txEl>
                                              <p:pRg st="0" end="0"/>
                                            </p:txEl>
                                          </p:spTgt>
                                        </p:tgtEl>
                                      </p:cBhvr>
                                      <p:to x="100000" y="60000"/>
                                    </p:animScale>
                                    <p:animScale>
                                      <p:cBhvr>
                                        <p:cTn id="15" dur="166" decel="50000">
                                          <p:stCondLst>
                                            <p:cond delay="646"/>
                                          </p:stCondLst>
                                        </p:cTn>
                                        <p:tgtEl>
                                          <p:spTgt spid="2">
                                            <p:txEl>
                                              <p:pRg st="0" end="0"/>
                                            </p:txEl>
                                          </p:spTgt>
                                        </p:tgtEl>
                                      </p:cBhvr>
                                      <p:to x="100000" y="100000"/>
                                    </p:animScale>
                                    <p:animScale>
                                      <p:cBhvr>
                                        <p:cTn id="16" dur="26">
                                          <p:stCondLst>
                                            <p:cond delay="1312"/>
                                          </p:stCondLst>
                                        </p:cTn>
                                        <p:tgtEl>
                                          <p:spTgt spid="2">
                                            <p:txEl>
                                              <p:pRg st="0" end="0"/>
                                            </p:txEl>
                                          </p:spTgt>
                                        </p:tgtEl>
                                      </p:cBhvr>
                                      <p:to x="100000" y="80000"/>
                                    </p:animScale>
                                    <p:animScale>
                                      <p:cBhvr>
                                        <p:cTn id="17" dur="166" decel="50000">
                                          <p:stCondLst>
                                            <p:cond delay="1338"/>
                                          </p:stCondLst>
                                        </p:cTn>
                                        <p:tgtEl>
                                          <p:spTgt spid="2">
                                            <p:txEl>
                                              <p:pRg st="0" end="0"/>
                                            </p:txEl>
                                          </p:spTgt>
                                        </p:tgtEl>
                                      </p:cBhvr>
                                      <p:to x="100000" y="100000"/>
                                    </p:animScale>
                                    <p:animScale>
                                      <p:cBhvr>
                                        <p:cTn id="18" dur="26">
                                          <p:stCondLst>
                                            <p:cond delay="1642"/>
                                          </p:stCondLst>
                                        </p:cTn>
                                        <p:tgtEl>
                                          <p:spTgt spid="2">
                                            <p:txEl>
                                              <p:pRg st="0" end="0"/>
                                            </p:txEl>
                                          </p:spTgt>
                                        </p:tgtEl>
                                      </p:cBhvr>
                                      <p:to x="100000" y="90000"/>
                                    </p:animScale>
                                    <p:animScale>
                                      <p:cBhvr>
                                        <p:cTn id="19" dur="166" decel="50000">
                                          <p:stCondLst>
                                            <p:cond delay="1668"/>
                                          </p:stCondLst>
                                        </p:cTn>
                                        <p:tgtEl>
                                          <p:spTgt spid="2">
                                            <p:txEl>
                                              <p:pRg st="0" end="0"/>
                                            </p:txEl>
                                          </p:spTgt>
                                        </p:tgtEl>
                                      </p:cBhvr>
                                      <p:to x="100000" y="100000"/>
                                    </p:animScale>
                                    <p:animScale>
                                      <p:cBhvr>
                                        <p:cTn id="20" dur="26">
                                          <p:stCondLst>
                                            <p:cond delay="1808"/>
                                          </p:stCondLst>
                                        </p:cTn>
                                        <p:tgtEl>
                                          <p:spTgt spid="2">
                                            <p:txEl>
                                              <p:pRg st="0" end="0"/>
                                            </p:txEl>
                                          </p:spTgt>
                                        </p:tgtEl>
                                      </p:cBhvr>
                                      <p:to x="100000" y="95000"/>
                                    </p:animScale>
                                    <p:animScale>
                                      <p:cBhvr>
                                        <p:cTn id="21" dur="166" decel="50000">
                                          <p:stCondLst>
                                            <p:cond delay="1834"/>
                                          </p:stCondLst>
                                        </p:cTn>
                                        <p:tgtEl>
                                          <p:spTgt spid="2">
                                            <p:txEl>
                                              <p:pRg st="0" end="0"/>
                                            </p:txEl>
                                          </p:spTgt>
                                        </p:tgtEl>
                                      </p:cBhvr>
                                      <p:to x="100000" y="100000"/>
                                    </p:animScale>
                                    <p:set>
                                      <p:cBhvr>
                                        <p:cTn id="22"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6" presetClass="exit" presetSubtype="0" fill="hold" grpId="0" nodeType="clickEffect">
                                  <p:stCondLst>
                                    <p:cond delay="0"/>
                                  </p:stCondLst>
                                  <p:childTnLst>
                                    <p:animEffect transition="out" filter="wipe(down)">
                                      <p:cBhvr>
                                        <p:cTn id="26" dur="180" accel="50000">
                                          <p:stCondLst>
                                            <p:cond delay="1820"/>
                                          </p:stCondLst>
                                        </p:cTn>
                                        <p:tgtEl>
                                          <p:spTgt spid="2">
                                            <p:txEl>
                                              <p:pRg st="1" end="1"/>
                                            </p:txEl>
                                          </p:spTgt>
                                        </p:tgtEl>
                                      </p:cBhvr>
                                    </p:animEffect>
                                    <p:anim calcmode="lin" valueType="num">
                                      <p:cBhvr>
                                        <p:cTn id="27" dur="1822" tmFilter="0,0; 0.14,0.31; 0.43,0.73; 0.71,0.91; 1.0,1.0">
                                          <p:stCondLst>
                                            <p:cond delay="0"/>
                                          </p:stCondLst>
                                        </p:cTn>
                                        <p:tgtEl>
                                          <p:spTgt spid="2">
                                            <p:txEl>
                                              <p:pRg st="1" end="1"/>
                                            </p:txEl>
                                          </p:spTgt>
                                        </p:tgtEl>
                                        <p:attrNameLst>
                                          <p:attrName>ppt_x</p:attrName>
                                        </p:attrNameLst>
                                      </p:cBhvr>
                                      <p:tavLst>
                                        <p:tav tm="0">
                                          <p:val>
                                            <p:strVal val="ppt_x"/>
                                          </p:val>
                                        </p:tav>
                                        <p:tav tm="100000">
                                          <p:val>
                                            <p:strVal val="#ppt_x+0.25"/>
                                          </p:val>
                                        </p:tav>
                                      </p:tavLst>
                                    </p:anim>
                                    <p:anim calcmode="lin" valueType="num">
                                      <p:cBhvr>
                                        <p:cTn id="28" dur="178">
                                          <p:stCondLst>
                                            <p:cond delay="1822"/>
                                          </p:stCondLst>
                                        </p:cTn>
                                        <p:tgtEl>
                                          <p:spTgt spid="2">
                                            <p:txEl>
                                              <p:pRg st="1" end="1"/>
                                            </p:txEl>
                                          </p:spTgt>
                                        </p:tgtEl>
                                        <p:attrNameLst>
                                          <p:attrName>ppt_x</p:attrName>
                                        </p:attrNameLst>
                                      </p:cBhvr>
                                      <p:tavLst>
                                        <p:tav tm="0">
                                          <p:val>
                                            <p:strVal val="ppt_x"/>
                                          </p:val>
                                        </p:tav>
                                        <p:tav tm="100000">
                                          <p:val>
                                            <p:strVal val="ppt_x"/>
                                          </p:val>
                                        </p:tav>
                                      </p:tavLst>
                                    </p:anim>
                                    <p:anim calcmode="lin" valueType="num">
                                      <p:cBhvr>
                                        <p:cTn id="29" dur="664" tmFilter="0.0,0.0;0.25,0.07;0.50,0.2;0.75,0.467;1.0,1.0">
                                          <p:stCondLst>
                                            <p:cond delay="0"/>
                                          </p:stCondLst>
                                        </p:cTn>
                                        <p:tgtEl>
                                          <p:spTgt spid="2">
                                            <p:txEl>
                                              <p:pRg st="1" end="1"/>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30" dur="664" tmFilter="0, 0; 0.125,0.2665; 0.25,0.4; 0.375,0.465; 0.5,0.5;  0.625,0.535; 0.75,0.6; 0.875,0.7335; 1,1">
                                          <p:stCondLst>
                                            <p:cond delay="664"/>
                                          </p:stCondLst>
                                        </p:cTn>
                                        <p:tgtEl>
                                          <p:spTgt spid="2">
                                            <p:txEl>
                                              <p:pRg st="1" end="1"/>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31" dur="332" tmFilter="0, 0; 0.125,0.2665; 0.25,0.4; 0.375,0.465; 0.5,0.5;  0.625,0.535; 0.75,0.6; 0.875,0.7335; 1,1">
                                          <p:stCondLst>
                                            <p:cond delay="1324"/>
                                          </p:stCondLst>
                                        </p:cTn>
                                        <p:tgtEl>
                                          <p:spTgt spid="2">
                                            <p:txEl>
                                              <p:pRg st="1" end="1"/>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32" dur="164" tmFilter="0, 0; 0.125,0.2665; 0.25,0.4; 0.375,0.465; 0.5,0.5;  0.625,0.535; 0.75,0.6; 0.875,0.7335; 1,1">
                                          <p:stCondLst>
                                            <p:cond delay="1656"/>
                                          </p:stCondLst>
                                        </p:cTn>
                                        <p:tgtEl>
                                          <p:spTgt spid="2">
                                            <p:txEl>
                                              <p:pRg st="1" end="1"/>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33" dur="180" accel="50000">
                                          <p:stCondLst>
                                            <p:cond delay="1820"/>
                                          </p:stCondLst>
                                        </p:cTn>
                                        <p:tgtEl>
                                          <p:spTgt spid="2">
                                            <p:txEl>
                                              <p:pRg st="1" end="1"/>
                                            </p:txEl>
                                          </p:spTgt>
                                        </p:tgtEl>
                                        <p:attrNameLst>
                                          <p:attrName>ppt_y</p:attrName>
                                        </p:attrNameLst>
                                      </p:cBhvr>
                                      <p:tavLst>
                                        <p:tav tm="0">
                                          <p:val>
                                            <p:strVal val="ppt_y"/>
                                          </p:val>
                                        </p:tav>
                                        <p:tav tm="100000">
                                          <p:val>
                                            <p:strVal val="ppt_y+ppt_h"/>
                                          </p:val>
                                        </p:tav>
                                      </p:tavLst>
                                    </p:anim>
                                    <p:animScale>
                                      <p:cBhvr>
                                        <p:cTn id="34" dur="26">
                                          <p:stCondLst>
                                            <p:cond delay="620"/>
                                          </p:stCondLst>
                                        </p:cTn>
                                        <p:tgtEl>
                                          <p:spTgt spid="2">
                                            <p:txEl>
                                              <p:pRg st="1" end="1"/>
                                            </p:txEl>
                                          </p:spTgt>
                                        </p:tgtEl>
                                      </p:cBhvr>
                                      <p:to x="100000" y="60000"/>
                                    </p:animScale>
                                    <p:animScale>
                                      <p:cBhvr>
                                        <p:cTn id="35" dur="166" decel="50000">
                                          <p:stCondLst>
                                            <p:cond delay="646"/>
                                          </p:stCondLst>
                                        </p:cTn>
                                        <p:tgtEl>
                                          <p:spTgt spid="2">
                                            <p:txEl>
                                              <p:pRg st="1" end="1"/>
                                            </p:txEl>
                                          </p:spTgt>
                                        </p:tgtEl>
                                      </p:cBhvr>
                                      <p:to x="100000" y="100000"/>
                                    </p:animScale>
                                    <p:animScale>
                                      <p:cBhvr>
                                        <p:cTn id="36" dur="26">
                                          <p:stCondLst>
                                            <p:cond delay="1312"/>
                                          </p:stCondLst>
                                        </p:cTn>
                                        <p:tgtEl>
                                          <p:spTgt spid="2">
                                            <p:txEl>
                                              <p:pRg st="1" end="1"/>
                                            </p:txEl>
                                          </p:spTgt>
                                        </p:tgtEl>
                                      </p:cBhvr>
                                      <p:to x="100000" y="80000"/>
                                    </p:animScale>
                                    <p:animScale>
                                      <p:cBhvr>
                                        <p:cTn id="37" dur="166" decel="50000">
                                          <p:stCondLst>
                                            <p:cond delay="1338"/>
                                          </p:stCondLst>
                                        </p:cTn>
                                        <p:tgtEl>
                                          <p:spTgt spid="2">
                                            <p:txEl>
                                              <p:pRg st="1" end="1"/>
                                            </p:txEl>
                                          </p:spTgt>
                                        </p:tgtEl>
                                      </p:cBhvr>
                                      <p:to x="100000" y="100000"/>
                                    </p:animScale>
                                    <p:animScale>
                                      <p:cBhvr>
                                        <p:cTn id="38" dur="26">
                                          <p:stCondLst>
                                            <p:cond delay="1642"/>
                                          </p:stCondLst>
                                        </p:cTn>
                                        <p:tgtEl>
                                          <p:spTgt spid="2">
                                            <p:txEl>
                                              <p:pRg st="1" end="1"/>
                                            </p:txEl>
                                          </p:spTgt>
                                        </p:tgtEl>
                                      </p:cBhvr>
                                      <p:to x="100000" y="90000"/>
                                    </p:animScale>
                                    <p:animScale>
                                      <p:cBhvr>
                                        <p:cTn id="39" dur="166" decel="50000">
                                          <p:stCondLst>
                                            <p:cond delay="1668"/>
                                          </p:stCondLst>
                                        </p:cTn>
                                        <p:tgtEl>
                                          <p:spTgt spid="2">
                                            <p:txEl>
                                              <p:pRg st="1" end="1"/>
                                            </p:txEl>
                                          </p:spTgt>
                                        </p:tgtEl>
                                      </p:cBhvr>
                                      <p:to x="100000" y="100000"/>
                                    </p:animScale>
                                    <p:animScale>
                                      <p:cBhvr>
                                        <p:cTn id="40" dur="26">
                                          <p:stCondLst>
                                            <p:cond delay="1808"/>
                                          </p:stCondLst>
                                        </p:cTn>
                                        <p:tgtEl>
                                          <p:spTgt spid="2">
                                            <p:txEl>
                                              <p:pRg st="1" end="1"/>
                                            </p:txEl>
                                          </p:spTgt>
                                        </p:tgtEl>
                                      </p:cBhvr>
                                      <p:to x="100000" y="95000"/>
                                    </p:animScale>
                                    <p:animScale>
                                      <p:cBhvr>
                                        <p:cTn id="41" dur="166" decel="50000">
                                          <p:stCondLst>
                                            <p:cond delay="1834"/>
                                          </p:stCondLst>
                                        </p:cTn>
                                        <p:tgtEl>
                                          <p:spTgt spid="2">
                                            <p:txEl>
                                              <p:pRg st="1" end="1"/>
                                            </p:txEl>
                                          </p:spTgt>
                                        </p:tgtEl>
                                      </p:cBhvr>
                                      <p:to x="100000" y="100000"/>
                                    </p:animScale>
                                    <p:set>
                                      <p:cBhvr>
                                        <p:cTn id="42" dur="1" fill="hold">
                                          <p:stCondLst>
                                            <p:cond delay="1999"/>
                                          </p:stCondLst>
                                        </p:cTn>
                                        <p:tgtEl>
                                          <p:spTgt spid="2">
                                            <p:txEl>
                                              <p:pRg st="1" end="1"/>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6" presetClass="exit" presetSubtype="0" fill="hold" grpId="0" nodeType="clickEffect">
                                  <p:stCondLst>
                                    <p:cond delay="0"/>
                                  </p:stCondLst>
                                  <p:childTnLst>
                                    <p:animEffect transition="out" filter="wipe(down)">
                                      <p:cBhvr>
                                        <p:cTn id="46" dur="180" accel="50000">
                                          <p:stCondLst>
                                            <p:cond delay="1820"/>
                                          </p:stCondLst>
                                        </p:cTn>
                                        <p:tgtEl>
                                          <p:spTgt spid="2">
                                            <p:txEl>
                                              <p:pRg st="2" end="2"/>
                                            </p:txEl>
                                          </p:spTgt>
                                        </p:tgtEl>
                                      </p:cBhvr>
                                    </p:animEffect>
                                    <p:anim calcmode="lin" valueType="num">
                                      <p:cBhvr>
                                        <p:cTn id="47" dur="1822" tmFilter="0,0; 0.14,0.31; 0.43,0.73; 0.71,0.91; 1.0,1.0">
                                          <p:stCondLst>
                                            <p:cond delay="0"/>
                                          </p:stCondLst>
                                        </p:cTn>
                                        <p:tgtEl>
                                          <p:spTgt spid="2">
                                            <p:txEl>
                                              <p:pRg st="2" end="2"/>
                                            </p:txEl>
                                          </p:spTgt>
                                        </p:tgtEl>
                                        <p:attrNameLst>
                                          <p:attrName>ppt_x</p:attrName>
                                        </p:attrNameLst>
                                      </p:cBhvr>
                                      <p:tavLst>
                                        <p:tav tm="0">
                                          <p:val>
                                            <p:strVal val="ppt_x"/>
                                          </p:val>
                                        </p:tav>
                                        <p:tav tm="100000">
                                          <p:val>
                                            <p:strVal val="#ppt_x+0.25"/>
                                          </p:val>
                                        </p:tav>
                                      </p:tavLst>
                                    </p:anim>
                                    <p:anim calcmode="lin" valueType="num">
                                      <p:cBhvr>
                                        <p:cTn id="48" dur="178">
                                          <p:stCondLst>
                                            <p:cond delay="1822"/>
                                          </p:stCondLst>
                                        </p:cTn>
                                        <p:tgtEl>
                                          <p:spTgt spid="2">
                                            <p:txEl>
                                              <p:pRg st="2" end="2"/>
                                            </p:txEl>
                                          </p:spTgt>
                                        </p:tgtEl>
                                        <p:attrNameLst>
                                          <p:attrName>ppt_x</p:attrName>
                                        </p:attrNameLst>
                                      </p:cBhvr>
                                      <p:tavLst>
                                        <p:tav tm="0">
                                          <p:val>
                                            <p:strVal val="ppt_x"/>
                                          </p:val>
                                        </p:tav>
                                        <p:tav tm="100000">
                                          <p:val>
                                            <p:strVal val="ppt_x"/>
                                          </p:val>
                                        </p:tav>
                                      </p:tavLst>
                                    </p:anim>
                                    <p:anim calcmode="lin" valueType="num">
                                      <p:cBhvr>
                                        <p:cTn id="49" dur="664" tmFilter="0.0,0.0;0.25,0.07;0.50,0.2;0.75,0.467;1.0,1.0">
                                          <p:stCondLst>
                                            <p:cond delay="0"/>
                                          </p:stCondLst>
                                        </p:cTn>
                                        <p:tgtEl>
                                          <p:spTgt spid="2">
                                            <p:txEl>
                                              <p:pRg st="2" end="2"/>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50" dur="664" tmFilter="0, 0; 0.125,0.2665; 0.25,0.4; 0.375,0.465; 0.5,0.5;  0.625,0.535; 0.75,0.6; 0.875,0.7335; 1,1">
                                          <p:stCondLst>
                                            <p:cond delay="664"/>
                                          </p:stCondLst>
                                        </p:cTn>
                                        <p:tgtEl>
                                          <p:spTgt spid="2">
                                            <p:txEl>
                                              <p:pRg st="2" end="2"/>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1" dur="332" tmFilter="0, 0; 0.125,0.2665; 0.25,0.4; 0.375,0.465; 0.5,0.5;  0.625,0.535; 0.75,0.6; 0.875,0.7335; 1,1">
                                          <p:stCondLst>
                                            <p:cond delay="1324"/>
                                          </p:stCondLst>
                                        </p:cTn>
                                        <p:tgtEl>
                                          <p:spTgt spid="2">
                                            <p:txEl>
                                              <p:pRg st="2" end="2"/>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2" dur="164" tmFilter="0, 0; 0.125,0.2665; 0.25,0.4; 0.375,0.465; 0.5,0.5;  0.625,0.535; 0.75,0.6; 0.875,0.7335; 1,1">
                                          <p:stCondLst>
                                            <p:cond delay="1656"/>
                                          </p:stCondLst>
                                        </p:cTn>
                                        <p:tgtEl>
                                          <p:spTgt spid="2">
                                            <p:txEl>
                                              <p:pRg st="2" end="2"/>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3" dur="180" accel="50000">
                                          <p:stCondLst>
                                            <p:cond delay="1820"/>
                                          </p:stCondLst>
                                        </p:cTn>
                                        <p:tgtEl>
                                          <p:spTgt spid="2">
                                            <p:txEl>
                                              <p:pRg st="2" end="2"/>
                                            </p:txEl>
                                          </p:spTgt>
                                        </p:tgtEl>
                                        <p:attrNameLst>
                                          <p:attrName>ppt_y</p:attrName>
                                        </p:attrNameLst>
                                      </p:cBhvr>
                                      <p:tavLst>
                                        <p:tav tm="0">
                                          <p:val>
                                            <p:strVal val="ppt_y"/>
                                          </p:val>
                                        </p:tav>
                                        <p:tav tm="100000">
                                          <p:val>
                                            <p:strVal val="ppt_y+ppt_h"/>
                                          </p:val>
                                        </p:tav>
                                      </p:tavLst>
                                    </p:anim>
                                    <p:animScale>
                                      <p:cBhvr>
                                        <p:cTn id="54" dur="26">
                                          <p:stCondLst>
                                            <p:cond delay="620"/>
                                          </p:stCondLst>
                                        </p:cTn>
                                        <p:tgtEl>
                                          <p:spTgt spid="2">
                                            <p:txEl>
                                              <p:pRg st="2" end="2"/>
                                            </p:txEl>
                                          </p:spTgt>
                                        </p:tgtEl>
                                      </p:cBhvr>
                                      <p:to x="100000" y="60000"/>
                                    </p:animScale>
                                    <p:animScale>
                                      <p:cBhvr>
                                        <p:cTn id="55" dur="166" decel="50000">
                                          <p:stCondLst>
                                            <p:cond delay="646"/>
                                          </p:stCondLst>
                                        </p:cTn>
                                        <p:tgtEl>
                                          <p:spTgt spid="2">
                                            <p:txEl>
                                              <p:pRg st="2" end="2"/>
                                            </p:txEl>
                                          </p:spTgt>
                                        </p:tgtEl>
                                      </p:cBhvr>
                                      <p:to x="100000" y="100000"/>
                                    </p:animScale>
                                    <p:animScale>
                                      <p:cBhvr>
                                        <p:cTn id="56" dur="26">
                                          <p:stCondLst>
                                            <p:cond delay="1312"/>
                                          </p:stCondLst>
                                        </p:cTn>
                                        <p:tgtEl>
                                          <p:spTgt spid="2">
                                            <p:txEl>
                                              <p:pRg st="2" end="2"/>
                                            </p:txEl>
                                          </p:spTgt>
                                        </p:tgtEl>
                                      </p:cBhvr>
                                      <p:to x="100000" y="80000"/>
                                    </p:animScale>
                                    <p:animScale>
                                      <p:cBhvr>
                                        <p:cTn id="57" dur="166" decel="50000">
                                          <p:stCondLst>
                                            <p:cond delay="1338"/>
                                          </p:stCondLst>
                                        </p:cTn>
                                        <p:tgtEl>
                                          <p:spTgt spid="2">
                                            <p:txEl>
                                              <p:pRg st="2" end="2"/>
                                            </p:txEl>
                                          </p:spTgt>
                                        </p:tgtEl>
                                      </p:cBhvr>
                                      <p:to x="100000" y="100000"/>
                                    </p:animScale>
                                    <p:animScale>
                                      <p:cBhvr>
                                        <p:cTn id="58" dur="26">
                                          <p:stCondLst>
                                            <p:cond delay="1642"/>
                                          </p:stCondLst>
                                        </p:cTn>
                                        <p:tgtEl>
                                          <p:spTgt spid="2">
                                            <p:txEl>
                                              <p:pRg st="2" end="2"/>
                                            </p:txEl>
                                          </p:spTgt>
                                        </p:tgtEl>
                                      </p:cBhvr>
                                      <p:to x="100000" y="90000"/>
                                    </p:animScale>
                                    <p:animScale>
                                      <p:cBhvr>
                                        <p:cTn id="59" dur="166" decel="50000">
                                          <p:stCondLst>
                                            <p:cond delay="1668"/>
                                          </p:stCondLst>
                                        </p:cTn>
                                        <p:tgtEl>
                                          <p:spTgt spid="2">
                                            <p:txEl>
                                              <p:pRg st="2" end="2"/>
                                            </p:txEl>
                                          </p:spTgt>
                                        </p:tgtEl>
                                      </p:cBhvr>
                                      <p:to x="100000" y="100000"/>
                                    </p:animScale>
                                    <p:animScale>
                                      <p:cBhvr>
                                        <p:cTn id="60" dur="26">
                                          <p:stCondLst>
                                            <p:cond delay="1808"/>
                                          </p:stCondLst>
                                        </p:cTn>
                                        <p:tgtEl>
                                          <p:spTgt spid="2">
                                            <p:txEl>
                                              <p:pRg st="2" end="2"/>
                                            </p:txEl>
                                          </p:spTgt>
                                        </p:tgtEl>
                                      </p:cBhvr>
                                      <p:to x="100000" y="95000"/>
                                    </p:animScale>
                                    <p:animScale>
                                      <p:cBhvr>
                                        <p:cTn id="61" dur="166" decel="50000">
                                          <p:stCondLst>
                                            <p:cond delay="1834"/>
                                          </p:stCondLst>
                                        </p:cTn>
                                        <p:tgtEl>
                                          <p:spTgt spid="2">
                                            <p:txEl>
                                              <p:pRg st="2" end="2"/>
                                            </p:txEl>
                                          </p:spTgt>
                                        </p:tgtEl>
                                      </p:cBhvr>
                                      <p:to x="100000" y="100000"/>
                                    </p:animScale>
                                    <p:set>
                                      <p:cBhvr>
                                        <p:cTn id="62" dur="1" fill="hold">
                                          <p:stCondLst>
                                            <p:cond delay="1999"/>
                                          </p:stCondLst>
                                        </p:cTn>
                                        <p:tgtEl>
                                          <p:spTgt spid="2">
                                            <p:txEl>
                                              <p:pRg st="2" end="2"/>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6" presetClass="exit" presetSubtype="0" fill="hold" grpId="0" nodeType="clickEffect">
                                  <p:stCondLst>
                                    <p:cond delay="0"/>
                                  </p:stCondLst>
                                  <p:childTnLst>
                                    <p:animEffect transition="out" filter="wipe(down)">
                                      <p:cBhvr>
                                        <p:cTn id="66" dur="180" accel="50000">
                                          <p:stCondLst>
                                            <p:cond delay="1820"/>
                                          </p:stCondLst>
                                        </p:cTn>
                                        <p:tgtEl>
                                          <p:spTgt spid="2">
                                            <p:txEl>
                                              <p:pRg st="3" end="3"/>
                                            </p:txEl>
                                          </p:spTgt>
                                        </p:tgtEl>
                                      </p:cBhvr>
                                    </p:animEffect>
                                    <p:anim calcmode="lin" valueType="num">
                                      <p:cBhvr>
                                        <p:cTn id="67" dur="1822" tmFilter="0,0; 0.14,0.31; 0.43,0.73; 0.71,0.91; 1.0,1.0">
                                          <p:stCondLst>
                                            <p:cond delay="0"/>
                                          </p:stCondLst>
                                        </p:cTn>
                                        <p:tgtEl>
                                          <p:spTgt spid="2">
                                            <p:txEl>
                                              <p:pRg st="3" end="3"/>
                                            </p:txEl>
                                          </p:spTgt>
                                        </p:tgtEl>
                                        <p:attrNameLst>
                                          <p:attrName>ppt_x</p:attrName>
                                        </p:attrNameLst>
                                      </p:cBhvr>
                                      <p:tavLst>
                                        <p:tav tm="0">
                                          <p:val>
                                            <p:strVal val="ppt_x"/>
                                          </p:val>
                                        </p:tav>
                                        <p:tav tm="100000">
                                          <p:val>
                                            <p:strVal val="#ppt_x+0.25"/>
                                          </p:val>
                                        </p:tav>
                                      </p:tavLst>
                                    </p:anim>
                                    <p:anim calcmode="lin" valueType="num">
                                      <p:cBhvr>
                                        <p:cTn id="68" dur="178">
                                          <p:stCondLst>
                                            <p:cond delay="1822"/>
                                          </p:stCondLst>
                                        </p:cTn>
                                        <p:tgtEl>
                                          <p:spTgt spid="2">
                                            <p:txEl>
                                              <p:pRg st="3" end="3"/>
                                            </p:txEl>
                                          </p:spTgt>
                                        </p:tgtEl>
                                        <p:attrNameLst>
                                          <p:attrName>ppt_x</p:attrName>
                                        </p:attrNameLst>
                                      </p:cBhvr>
                                      <p:tavLst>
                                        <p:tav tm="0">
                                          <p:val>
                                            <p:strVal val="ppt_x"/>
                                          </p:val>
                                        </p:tav>
                                        <p:tav tm="100000">
                                          <p:val>
                                            <p:strVal val="ppt_x"/>
                                          </p:val>
                                        </p:tav>
                                      </p:tavLst>
                                    </p:anim>
                                    <p:anim calcmode="lin" valueType="num">
                                      <p:cBhvr>
                                        <p:cTn id="69" dur="664" tmFilter="0.0,0.0;0.25,0.07;0.50,0.2;0.75,0.467;1.0,1.0">
                                          <p:stCondLst>
                                            <p:cond delay="0"/>
                                          </p:stCondLst>
                                        </p:cTn>
                                        <p:tgtEl>
                                          <p:spTgt spid="2">
                                            <p:txEl>
                                              <p:pRg st="3" end="3"/>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70" dur="664" tmFilter="0, 0; 0.125,0.2665; 0.25,0.4; 0.375,0.465; 0.5,0.5;  0.625,0.535; 0.75,0.6; 0.875,0.7335; 1,1">
                                          <p:stCondLst>
                                            <p:cond delay="664"/>
                                          </p:stCondLst>
                                        </p:cTn>
                                        <p:tgtEl>
                                          <p:spTgt spid="2">
                                            <p:txEl>
                                              <p:pRg st="3" end="3"/>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71" dur="332" tmFilter="0, 0; 0.125,0.2665; 0.25,0.4; 0.375,0.465; 0.5,0.5;  0.625,0.535; 0.75,0.6; 0.875,0.7335; 1,1">
                                          <p:stCondLst>
                                            <p:cond delay="1324"/>
                                          </p:stCondLst>
                                        </p:cTn>
                                        <p:tgtEl>
                                          <p:spTgt spid="2">
                                            <p:txEl>
                                              <p:pRg st="3" end="3"/>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72" dur="164" tmFilter="0, 0; 0.125,0.2665; 0.25,0.4; 0.375,0.465; 0.5,0.5;  0.625,0.535; 0.75,0.6; 0.875,0.7335; 1,1">
                                          <p:stCondLst>
                                            <p:cond delay="1656"/>
                                          </p:stCondLst>
                                        </p:cTn>
                                        <p:tgtEl>
                                          <p:spTgt spid="2">
                                            <p:txEl>
                                              <p:pRg st="3" end="3"/>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73" dur="180" accel="50000">
                                          <p:stCondLst>
                                            <p:cond delay="1820"/>
                                          </p:stCondLst>
                                        </p:cTn>
                                        <p:tgtEl>
                                          <p:spTgt spid="2">
                                            <p:txEl>
                                              <p:pRg st="3" end="3"/>
                                            </p:txEl>
                                          </p:spTgt>
                                        </p:tgtEl>
                                        <p:attrNameLst>
                                          <p:attrName>ppt_y</p:attrName>
                                        </p:attrNameLst>
                                      </p:cBhvr>
                                      <p:tavLst>
                                        <p:tav tm="0">
                                          <p:val>
                                            <p:strVal val="ppt_y"/>
                                          </p:val>
                                        </p:tav>
                                        <p:tav tm="100000">
                                          <p:val>
                                            <p:strVal val="ppt_y+ppt_h"/>
                                          </p:val>
                                        </p:tav>
                                      </p:tavLst>
                                    </p:anim>
                                    <p:animScale>
                                      <p:cBhvr>
                                        <p:cTn id="74" dur="26">
                                          <p:stCondLst>
                                            <p:cond delay="620"/>
                                          </p:stCondLst>
                                        </p:cTn>
                                        <p:tgtEl>
                                          <p:spTgt spid="2">
                                            <p:txEl>
                                              <p:pRg st="3" end="3"/>
                                            </p:txEl>
                                          </p:spTgt>
                                        </p:tgtEl>
                                      </p:cBhvr>
                                      <p:to x="100000" y="60000"/>
                                    </p:animScale>
                                    <p:animScale>
                                      <p:cBhvr>
                                        <p:cTn id="75" dur="166" decel="50000">
                                          <p:stCondLst>
                                            <p:cond delay="646"/>
                                          </p:stCondLst>
                                        </p:cTn>
                                        <p:tgtEl>
                                          <p:spTgt spid="2">
                                            <p:txEl>
                                              <p:pRg st="3" end="3"/>
                                            </p:txEl>
                                          </p:spTgt>
                                        </p:tgtEl>
                                      </p:cBhvr>
                                      <p:to x="100000" y="100000"/>
                                    </p:animScale>
                                    <p:animScale>
                                      <p:cBhvr>
                                        <p:cTn id="76" dur="26">
                                          <p:stCondLst>
                                            <p:cond delay="1312"/>
                                          </p:stCondLst>
                                        </p:cTn>
                                        <p:tgtEl>
                                          <p:spTgt spid="2">
                                            <p:txEl>
                                              <p:pRg st="3" end="3"/>
                                            </p:txEl>
                                          </p:spTgt>
                                        </p:tgtEl>
                                      </p:cBhvr>
                                      <p:to x="100000" y="80000"/>
                                    </p:animScale>
                                    <p:animScale>
                                      <p:cBhvr>
                                        <p:cTn id="77" dur="166" decel="50000">
                                          <p:stCondLst>
                                            <p:cond delay="1338"/>
                                          </p:stCondLst>
                                        </p:cTn>
                                        <p:tgtEl>
                                          <p:spTgt spid="2">
                                            <p:txEl>
                                              <p:pRg st="3" end="3"/>
                                            </p:txEl>
                                          </p:spTgt>
                                        </p:tgtEl>
                                      </p:cBhvr>
                                      <p:to x="100000" y="100000"/>
                                    </p:animScale>
                                    <p:animScale>
                                      <p:cBhvr>
                                        <p:cTn id="78" dur="26">
                                          <p:stCondLst>
                                            <p:cond delay="1642"/>
                                          </p:stCondLst>
                                        </p:cTn>
                                        <p:tgtEl>
                                          <p:spTgt spid="2">
                                            <p:txEl>
                                              <p:pRg st="3" end="3"/>
                                            </p:txEl>
                                          </p:spTgt>
                                        </p:tgtEl>
                                      </p:cBhvr>
                                      <p:to x="100000" y="90000"/>
                                    </p:animScale>
                                    <p:animScale>
                                      <p:cBhvr>
                                        <p:cTn id="79" dur="166" decel="50000">
                                          <p:stCondLst>
                                            <p:cond delay="1668"/>
                                          </p:stCondLst>
                                        </p:cTn>
                                        <p:tgtEl>
                                          <p:spTgt spid="2">
                                            <p:txEl>
                                              <p:pRg st="3" end="3"/>
                                            </p:txEl>
                                          </p:spTgt>
                                        </p:tgtEl>
                                      </p:cBhvr>
                                      <p:to x="100000" y="100000"/>
                                    </p:animScale>
                                    <p:animScale>
                                      <p:cBhvr>
                                        <p:cTn id="80" dur="26">
                                          <p:stCondLst>
                                            <p:cond delay="1808"/>
                                          </p:stCondLst>
                                        </p:cTn>
                                        <p:tgtEl>
                                          <p:spTgt spid="2">
                                            <p:txEl>
                                              <p:pRg st="3" end="3"/>
                                            </p:txEl>
                                          </p:spTgt>
                                        </p:tgtEl>
                                      </p:cBhvr>
                                      <p:to x="100000" y="95000"/>
                                    </p:animScale>
                                    <p:animScale>
                                      <p:cBhvr>
                                        <p:cTn id="81" dur="166" decel="50000">
                                          <p:stCondLst>
                                            <p:cond delay="1834"/>
                                          </p:stCondLst>
                                        </p:cTn>
                                        <p:tgtEl>
                                          <p:spTgt spid="2">
                                            <p:txEl>
                                              <p:pRg st="3" end="3"/>
                                            </p:txEl>
                                          </p:spTgt>
                                        </p:tgtEl>
                                      </p:cBhvr>
                                      <p:to x="100000" y="100000"/>
                                    </p:animScale>
                                    <p:set>
                                      <p:cBhvr>
                                        <p:cTn id="82" dur="1" fill="hold">
                                          <p:stCondLst>
                                            <p:cond delay="1999"/>
                                          </p:stCondLst>
                                        </p:cTn>
                                        <p:tgtEl>
                                          <p:spTgt spid="2">
                                            <p:txEl>
                                              <p:pRg st="3" end="3"/>
                                            </p:txEl>
                                          </p:spTgt>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26" presetClass="exit" presetSubtype="0" fill="hold" grpId="0" nodeType="clickEffect">
                                  <p:stCondLst>
                                    <p:cond delay="0"/>
                                  </p:stCondLst>
                                  <p:childTnLst>
                                    <p:animEffect transition="out" filter="wipe(down)">
                                      <p:cBhvr>
                                        <p:cTn id="86" dur="180" accel="50000">
                                          <p:stCondLst>
                                            <p:cond delay="1820"/>
                                          </p:stCondLst>
                                        </p:cTn>
                                        <p:tgtEl>
                                          <p:spTgt spid="2">
                                            <p:txEl>
                                              <p:pRg st="4" end="4"/>
                                            </p:txEl>
                                          </p:spTgt>
                                        </p:tgtEl>
                                      </p:cBhvr>
                                    </p:animEffect>
                                    <p:anim calcmode="lin" valueType="num">
                                      <p:cBhvr>
                                        <p:cTn id="87" dur="1822" tmFilter="0,0; 0.14,0.31; 0.43,0.73; 0.71,0.91; 1.0,1.0">
                                          <p:stCondLst>
                                            <p:cond delay="0"/>
                                          </p:stCondLst>
                                        </p:cTn>
                                        <p:tgtEl>
                                          <p:spTgt spid="2">
                                            <p:txEl>
                                              <p:pRg st="4" end="4"/>
                                            </p:txEl>
                                          </p:spTgt>
                                        </p:tgtEl>
                                        <p:attrNameLst>
                                          <p:attrName>ppt_x</p:attrName>
                                        </p:attrNameLst>
                                      </p:cBhvr>
                                      <p:tavLst>
                                        <p:tav tm="0">
                                          <p:val>
                                            <p:strVal val="ppt_x"/>
                                          </p:val>
                                        </p:tav>
                                        <p:tav tm="100000">
                                          <p:val>
                                            <p:strVal val="#ppt_x+0.25"/>
                                          </p:val>
                                        </p:tav>
                                      </p:tavLst>
                                    </p:anim>
                                    <p:anim calcmode="lin" valueType="num">
                                      <p:cBhvr>
                                        <p:cTn id="88" dur="178">
                                          <p:stCondLst>
                                            <p:cond delay="1822"/>
                                          </p:stCondLst>
                                        </p:cTn>
                                        <p:tgtEl>
                                          <p:spTgt spid="2">
                                            <p:txEl>
                                              <p:pRg st="4" end="4"/>
                                            </p:txEl>
                                          </p:spTgt>
                                        </p:tgtEl>
                                        <p:attrNameLst>
                                          <p:attrName>ppt_x</p:attrName>
                                        </p:attrNameLst>
                                      </p:cBhvr>
                                      <p:tavLst>
                                        <p:tav tm="0">
                                          <p:val>
                                            <p:strVal val="ppt_x"/>
                                          </p:val>
                                        </p:tav>
                                        <p:tav tm="100000">
                                          <p:val>
                                            <p:strVal val="ppt_x"/>
                                          </p:val>
                                        </p:tav>
                                      </p:tavLst>
                                    </p:anim>
                                    <p:anim calcmode="lin" valueType="num">
                                      <p:cBhvr>
                                        <p:cTn id="89" dur="664" tmFilter="0.0,0.0;0.25,0.07;0.50,0.2;0.75,0.467;1.0,1.0">
                                          <p:stCondLst>
                                            <p:cond delay="0"/>
                                          </p:stCondLst>
                                        </p:cTn>
                                        <p:tgtEl>
                                          <p:spTgt spid="2">
                                            <p:txEl>
                                              <p:pRg st="4" end="4"/>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90" dur="664" tmFilter="0, 0; 0.125,0.2665; 0.25,0.4; 0.375,0.465; 0.5,0.5;  0.625,0.535; 0.75,0.6; 0.875,0.7335; 1,1">
                                          <p:stCondLst>
                                            <p:cond delay="664"/>
                                          </p:stCondLst>
                                        </p:cTn>
                                        <p:tgtEl>
                                          <p:spTgt spid="2">
                                            <p:txEl>
                                              <p:pRg st="4" end="4"/>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91" dur="332" tmFilter="0, 0; 0.125,0.2665; 0.25,0.4; 0.375,0.465; 0.5,0.5;  0.625,0.535; 0.75,0.6; 0.875,0.7335; 1,1">
                                          <p:stCondLst>
                                            <p:cond delay="1324"/>
                                          </p:stCondLst>
                                        </p:cTn>
                                        <p:tgtEl>
                                          <p:spTgt spid="2">
                                            <p:txEl>
                                              <p:pRg st="4" end="4"/>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92" dur="164" tmFilter="0, 0; 0.125,0.2665; 0.25,0.4; 0.375,0.465; 0.5,0.5;  0.625,0.535; 0.75,0.6; 0.875,0.7335; 1,1">
                                          <p:stCondLst>
                                            <p:cond delay="1656"/>
                                          </p:stCondLst>
                                        </p:cTn>
                                        <p:tgtEl>
                                          <p:spTgt spid="2">
                                            <p:txEl>
                                              <p:pRg st="4" end="4"/>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93" dur="180" accel="50000">
                                          <p:stCondLst>
                                            <p:cond delay="1820"/>
                                          </p:stCondLst>
                                        </p:cTn>
                                        <p:tgtEl>
                                          <p:spTgt spid="2">
                                            <p:txEl>
                                              <p:pRg st="4" end="4"/>
                                            </p:txEl>
                                          </p:spTgt>
                                        </p:tgtEl>
                                        <p:attrNameLst>
                                          <p:attrName>ppt_y</p:attrName>
                                        </p:attrNameLst>
                                      </p:cBhvr>
                                      <p:tavLst>
                                        <p:tav tm="0">
                                          <p:val>
                                            <p:strVal val="ppt_y"/>
                                          </p:val>
                                        </p:tav>
                                        <p:tav tm="100000">
                                          <p:val>
                                            <p:strVal val="ppt_y+ppt_h"/>
                                          </p:val>
                                        </p:tav>
                                      </p:tavLst>
                                    </p:anim>
                                    <p:animScale>
                                      <p:cBhvr>
                                        <p:cTn id="94" dur="26">
                                          <p:stCondLst>
                                            <p:cond delay="620"/>
                                          </p:stCondLst>
                                        </p:cTn>
                                        <p:tgtEl>
                                          <p:spTgt spid="2">
                                            <p:txEl>
                                              <p:pRg st="4" end="4"/>
                                            </p:txEl>
                                          </p:spTgt>
                                        </p:tgtEl>
                                      </p:cBhvr>
                                      <p:to x="100000" y="60000"/>
                                    </p:animScale>
                                    <p:animScale>
                                      <p:cBhvr>
                                        <p:cTn id="95" dur="166" decel="50000">
                                          <p:stCondLst>
                                            <p:cond delay="646"/>
                                          </p:stCondLst>
                                        </p:cTn>
                                        <p:tgtEl>
                                          <p:spTgt spid="2">
                                            <p:txEl>
                                              <p:pRg st="4" end="4"/>
                                            </p:txEl>
                                          </p:spTgt>
                                        </p:tgtEl>
                                      </p:cBhvr>
                                      <p:to x="100000" y="100000"/>
                                    </p:animScale>
                                    <p:animScale>
                                      <p:cBhvr>
                                        <p:cTn id="96" dur="26">
                                          <p:stCondLst>
                                            <p:cond delay="1312"/>
                                          </p:stCondLst>
                                        </p:cTn>
                                        <p:tgtEl>
                                          <p:spTgt spid="2">
                                            <p:txEl>
                                              <p:pRg st="4" end="4"/>
                                            </p:txEl>
                                          </p:spTgt>
                                        </p:tgtEl>
                                      </p:cBhvr>
                                      <p:to x="100000" y="80000"/>
                                    </p:animScale>
                                    <p:animScale>
                                      <p:cBhvr>
                                        <p:cTn id="97" dur="166" decel="50000">
                                          <p:stCondLst>
                                            <p:cond delay="1338"/>
                                          </p:stCondLst>
                                        </p:cTn>
                                        <p:tgtEl>
                                          <p:spTgt spid="2">
                                            <p:txEl>
                                              <p:pRg st="4" end="4"/>
                                            </p:txEl>
                                          </p:spTgt>
                                        </p:tgtEl>
                                      </p:cBhvr>
                                      <p:to x="100000" y="100000"/>
                                    </p:animScale>
                                    <p:animScale>
                                      <p:cBhvr>
                                        <p:cTn id="98" dur="26">
                                          <p:stCondLst>
                                            <p:cond delay="1642"/>
                                          </p:stCondLst>
                                        </p:cTn>
                                        <p:tgtEl>
                                          <p:spTgt spid="2">
                                            <p:txEl>
                                              <p:pRg st="4" end="4"/>
                                            </p:txEl>
                                          </p:spTgt>
                                        </p:tgtEl>
                                      </p:cBhvr>
                                      <p:to x="100000" y="90000"/>
                                    </p:animScale>
                                    <p:animScale>
                                      <p:cBhvr>
                                        <p:cTn id="99" dur="166" decel="50000">
                                          <p:stCondLst>
                                            <p:cond delay="1668"/>
                                          </p:stCondLst>
                                        </p:cTn>
                                        <p:tgtEl>
                                          <p:spTgt spid="2">
                                            <p:txEl>
                                              <p:pRg st="4" end="4"/>
                                            </p:txEl>
                                          </p:spTgt>
                                        </p:tgtEl>
                                      </p:cBhvr>
                                      <p:to x="100000" y="100000"/>
                                    </p:animScale>
                                    <p:animScale>
                                      <p:cBhvr>
                                        <p:cTn id="100" dur="26">
                                          <p:stCondLst>
                                            <p:cond delay="1808"/>
                                          </p:stCondLst>
                                        </p:cTn>
                                        <p:tgtEl>
                                          <p:spTgt spid="2">
                                            <p:txEl>
                                              <p:pRg st="4" end="4"/>
                                            </p:txEl>
                                          </p:spTgt>
                                        </p:tgtEl>
                                      </p:cBhvr>
                                      <p:to x="100000" y="95000"/>
                                    </p:animScale>
                                    <p:animScale>
                                      <p:cBhvr>
                                        <p:cTn id="101" dur="166" decel="50000">
                                          <p:stCondLst>
                                            <p:cond delay="1834"/>
                                          </p:stCondLst>
                                        </p:cTn>
                                        <p:tgtEl>
                                          <p:spTgt spid="2">
                                            <p:txEl>
                                              <p:pRg st="4" end="4"/>
                                            </p:txEl>
                                          </p:spTgt>
                                        </p:tgtEl>
                                      </p:cBhvr>
                                      <p:to x="100000" y="100000"/>
                                    </p:animScale>
                                    <p:set>
                                      <p:cBhvr>
                                        <p:cTn id="102" dur="1" fill="hold">
                                          <p:stCondLst>
                                            <p:cond delay="1999"/>
                                          </p:stCondLst>
                                        </p:cTn>
                                        <p:tgtEl>
                                          <p:spTgt spid="2">
                                            <p:txEl>
                                              <p:pRg st="4" end="4"/>
                                            </p:txEl>
                                          </p:spTgt>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6" presetClass="exit" presetSubtype="0" fill="hold" grpId="0" nodeType="clickEffect">
                                  <p:stCondLst>
                                    <p:cond delay="0"/>
                                  </p:stCondLst>
                                  <p:childTnLst>
                                    <p:animEffect transition="out" filter="wipe(down)">
                                      <p:cBhvr>
                                        <p:cTn id="106" dur="180" accel="50000">
                                          <p:stCondLst>
                                            <p:cond delay="1820"/>
                                          </p:stCondLst>
                                        </p:cTn>
                                        <p:tgtEl>
                                          <p:spTgt spid="2">
                                            <p:txEl>
                                              <p:pRg st="5" end="5"/>
                                            </p:txEl>
                                          </p:spTgt>
                                        </p:tgtEl>
                                      </p:cBhvr>
                                    </p:animEffect>
                                    <p:anim calcmode="lin" valueType="num">
                                      <p:cBhvr>
                                        <p:cTn id="107" dur="1822" tmFilter="0,0; 0.14,0.31; 0.43,0.73; 0.71,0.91; 1.0,1.0">
                                          <p:stCondLst>
                                            <p:cond delay="0"/>
                                          </p:stCondLst>
                                        </p:cTn>
                                        <p:tgtEl>
                                          <p:spTgt spid="2">
                                            <p:txEl>
                                              <p:pRg st="5" end="5"/>
                                            </p:txEl>
                                          </p:spTgt>
                                        </p:tgtEl>
                                        <p:attrNameLst>
                                          <p:attrName>ppt_x</p:attrName>
                                        </p:attrNameLst>
                                      </p:cBhvr>
                                      <p:tavLst>
                                        <p:tav tm="0">
                                          <p:val>
                                            <p:strVal val="ppt_x"/>
                                          </p:val>
                                        </p:tav>
                                        <p:tav tm="100000">
                                          <p:val>
                                            <p:strVal val="#ppt_x+0.25"/>
                                          </p:val>
                                        </p:tav>
                                      </p:tavLst>
                                    </p:anim>
                                    <p:anim calcmode="lin" valueType="num">
                                      <p:cBhvr>
                                        <p:cTn id="108" dur="178">
                                          <p:stCondLst>
                                            <p:cond delay="1822"/>
                                          </p:stCondLst>
                                        </p:cTn>
                                        <p:tgtEl>
                                          <p:spTgt spid="2">
                                            <p:txEl>
                                              <p:pRg st="5" end="5"/>
                                            </p:txEl>
                                          </p:spTgt>
                                        </p:tgtEl>
                                        <p:attrNameLst>
                                          <p:attrName>ppt_x</p:attrName>
                                        </p:attrNameLst>
                                      </p:cBhvr>
                                      <p:tavLst>
                                        <p:tav tm="0">
                                          <p:val>
                                            <p:strVal val="ppt_x"/>
                                          </p:val>
                                        </p:tav>
                                        <p:tav tm="100000">
                                          <p:val>
                                            <p:strVal val="ppt_x"/>
                                          </p:val>
                                        </p:tav>
                                      </p:tavLst>
                                    </p:anim>
                                    <p:anim calcmode="lin" valueType="num">
                                      <p:cBhvr>
                                        <p:cTn id="109" dur="664" tmFilter="0.0,0.0;0.25,0.07;0.50,0.2;0.75,0.467;1.0,1.0">
                                          <p:stCondLst>
                                            <p:cond delay="0"/>
                                          </p:stCondLst>
                                        </p:cTn>
                                        <p:tgtEl>
                                          <p:spTgt spid="2">
                                            <p:txEl>
                                              <p:pRg st="5" end="5"/>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10" dur="664" tmFilter="0, 0; 0.125,0.2665; 0.25,0.4; 0.375,0.465; 0.5,0.5;  0.625,0.535; 0.75,0.6; 0.875,0.7335; 1,1">
                                          <p:stCondLst>
                                            <p:cond delay="664"/>
                                          </p:stCondLst>
                                        </p:cTn>
                                        <p:tgtEl>
                                          <p:spTgt spid="2">
                                            <p:txEl>
                                              <p:pRg st="5" end="5"/>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1" dur="332" tmFilter="0, 0; 0.125,0.2665; 0.25,0.4; 0.375,0.465; 0.5,0.5;  0.625,0.535; 0.75,0.6; 0.875,0.7335; 1,1">
                                          <p:stCondLst>
                                            <p:cond delay="1324"/>
                                          </p:stCondLst>
                                        </p:cTn>
                                        <p:tgtEl>
                                          <p:spTgt spid="2">
                                            <p:txEl>
                                              <p:pRg st="5" end="5"/>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12" dur="164" tmFilter="0, 0; 0.125,0.2665; 0.25,0.4; 0.375,0.465; 0.5,0.5;  0.625,0.535; 0.75,0.6; 0.875,0.7335; 1,1">
                                          <p:stCondLst>
                                            <p:cond delay="1656"/>
                                          </p:stCondLst>
                                        </p:cTn>
                                        <p:tgtEl>
                                          <p:spTgt spid="2">
                                            <p:txEl>
                                              <p:pRg st="5" end="5"/>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13" dur="180" accel="50000">
                                          <p:stCondLst>
                                            <p:cond delay="1820"/>
                                          </p:stCondLst>
                                        </p:cTn>
                                        <p:tgtEl>
                                          <p:spTgt spid="2">
                                            <p:txEl>
                                              <p:pRg st="5" end="5"/>
                                            </p:txEl>
                                          </p:spTgt>
                                        </p:tgtEl>
                                        <p:attrNameLst>
                                          <p:attrName>ppt_y</p:attrName>
                                        </p:attrNameLst>
                                      </p:cBhvr>
                                      <p:tavLst>
                                        <p:tav tm="0">
                                          <p:val>
                                            <p:strVal val="ppt_y"/>
                                          </p:val>
                                        </p:tav>
                                        <p:tav tm="100000">
                                          <p:val>
                                            <p:strVal val="ppt_y+ppt_h"/>
                                          </p:val>
                                        </p:tav>
                                      </p:tavLst>
                                    </p:anim>
                                    <p:animScale>
                                      <p:cBhvr>
                                        <p:cTn id="114" dur="26">
                                          <p:stCondLst>
                                            <p:cond delay="620"/>
                                          </p:stCondLst>
                                        </p:cTn>
                                        <p:tgtEl>
                                          <p:spTgt spid="2">
                                            <p:txEl>
                                              <p:pRg st="5" end="5"/>
                                            </p:txEl>
                                          </p:spTgt>
                                        </p:tgtEl>
                                      </p:cBhvr>
                                      <p:to x="100000" y="60000"/>
                                    </p:animScale>
                                    <p:animScale>
                                      <p:cBhvr>
                                        <p:cTn id="115" dur="166" decel="50000">
                                          <p:stCondLst>
                                            <p:cond delay="646"/>
                                          </p:stCondLst>
                                        </p:cTn>
                                        <p:tgtEl>
                                          <p:spTgt spid="2">
                                            <p:txEl>
                                              <p:pRg st="5" end="5"/>
                                            </p:txEl>
                                          </p:spTgt>
                                        </p:tgtEl>
                                      </p:cBhvr>
                                      <p:to x="100000" y="100000"/>
                                    </p:animScale>
                                    <p:animScale>
                                      <p:cBhvr>
                                        <p:cTn id="116" dur="26">
                                          <p:stCondLst>
                                            <p:cond delay="1312"/>
                                          </p:stCondLst>
                                        </p:cTn>
                                        <p:tgtEl>
                                          <p:spTgt spid="2">
                                            <p:txEl>
                                              <p:pRg st="5" end="5"/>
                                            </p:txEl>
                                          </p:spTgt>
                                        </p:tgtEl>
                                      </p:cBhvr>
                                      <p:to x="100000" y="80000"/>
                                    </p:animScale>
                                    <p:animScale>
                                      <p:cBhvr>
                                        <p:cTn id="117" dur="166" decel="50000">
                                          <p:stCondLst>
                                            <p:cond delay="1338"/>
                                          </p:stCondLst>
                                        </p:cTn>
                                        <p:tgtEl>
                                          <p:spTgt spid="2">
                                            <p:txEl>
                                              <p:pRg st="5" end="5"/>
                                            </p:txEl>
                                          </p:spTgt>
                                        </p:tgtEl>
                                      </p:cBhvr>
                                      <p:to x="100000" y="100000"/>
                                    </p:animScale>
                                    <p:animScale>
                                      <p:cBhvr>
                                        <p:cTn id="118" dur="26">
                                          <p:stCondLst>
                                            <p:cond delay="1642"/>
                                          </p:stCondLst>
                                        </p:cTn>
                                        <p:tgtEl>
                                          <p:spTgt spid="2">
                                            <p:txEl>
                                              <p:pRg st="5" end="5"/>
                                            </p:txEl>
                                          </p:spTgt>
                                        </p:tgtEl>
                                      </p:cBhvr>
                                      <p:to x="100000" y="90000"/>
                                    </p:animScale>
                                    <p:animScale>
                                      <p:cBhvr>
                                        <p:cTn id="119" dur="166" decel="50000">
                                          <p:stCondLst>
                                            <p:cond delay="1668"/>
                                          </p:stCondLst>
                                        </p:cTn>
                                        <p:tgtEl>
                                          <p:spTgt spid="2">
                                            <p:txEl>
                                              <p:pRg st="5" end="5"/>
                                            </p:txEl>
                                          </p:spTgt>
                                        </p:tgtEl>
                                      </p:cBhvr>
                                      <p:to x="100000" y="100000"/>
                                    </p:animScale>
                                    <p:animScale>
                                      <p:cBhvr>
                                        <p:cTn id="120" dur="26">
                                          <p:stCondLst>
                                            <p:cond delay="1808"/>
                                          </p:stCondLst>
                                        </p:cTn>
                                        <p:tgtEl>
                                          <p:spTgt spid="2">
                                            <p:txEl>
                                              <p:pRg st="5" end="5"/>
                                            </p:txEl>
                                          </p:spTgt>
                                        </p:tgtEl>
                                      </p:cBhvr>
                                      <p:to x="100000" y="95000"/>
                                    </p:animScale>
                                    <p:animScale>
                                      <p:cBhvr>
                                        <p:cTn id="121" dur="166" decel="50000">
                                          <p:stCondLst>
                                            <p:cond delay="1834"/>
                                          </p:stCondLst>
                                        </p:cTn>
                                        <p:tgtEl>
                                          <p:spTgt spid="2">
                                            <p:txEl>
                                              <p:pRg st="5" end="5"/>
                                            </p:txEl>
                                          </p:spTgt>
                                        </p:tgtEl>
                                      </p:cBhvr>
                                      <p:to x="100000" y="100000"/>
                                    </p:animScale>
                                    <p:set>
                                      <p:cBhvr>
                                        <p:cTn id="122" dur="1" fill="hold">
                                          <p:stCondLst>
                                            <p:cond delay="1999"/>
                                          </p:stCondLst>
                                        </p:cTn>
                                        <p:tgtEl>
                                          <p:spTgt spid="2">
                                            <p:txEl>
                                              <p:pRg st="5" end="5"/>
                                            </p:txEl>
                                          </p:spTgt>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6" presetClass="exit" presetSubtype="0" fill="hold" grpId="0" nodeType="clickEffect">
                                  <p:stCondLst>
                                    <p:cond delay="0"/>
                                  </p:stCondLst>
                                  <p:childTnLst>
                                    <p:animEffect transition="out" filter="wipe(down)">
                                      <p:cBhvr>
                                        <p:cTn id="126" dur="180" accel="50000">
                                          <p:stCondLst>
                                            <p:cond delay="1820"/>
                                          </p:stCondLst>
                                        </p:cTn>
                                        <p:tgtEl>
                                          <p:spTgt spid="2">
                                            <p:txEl>
                                              <p:pRg st="6" end="6"/>
                                            </p:txEl>
                                          </p:spTgt>
                                        </p:tgtEl>
                                      </p:cBhvr>
                                    </p:animEffect>
                                    <p:anim calcmode="lin" valueType="num">
                                      <p:cBhvr>
                                        <p:cTn id="127" dur="1822" tmFilter="0,0; 0.14,0.31; 0.43,0.73; 0.71,0.91; 1.0,1.0">
                                          <p:stCondLst>
                                            <p:cond delay="0"/>
                                          </p:stCondLst>
                                        </p:cTn>
                                        <p:tgtEl>
                                          <p:spTgt spid="2">
                                            <p:txEl>
                                              <p:pRg st="6" end="6"/>
                                            </p:txEl>
                                          </p:spTgt>
                                        </p:tgtEl>
                                        <p:attrNameLst>
                                          <p:attrName>ppt_x</p:attrName>
                                        </p:attrNameLst>
                                      </p:cBhvr>
                                      <p:tavLst>
                                        <p:tav tm="0">
                                          <p:val>
                                            <p:strVal val="ppt_x"/>
                                          </p:val>
                                        </p:tav>
                                        <p:tav tm="100000">
                                          <p:val>
                                            <p:strVal val="#ppt_x+0.25"/>
                                          </p:val>
                                        </p:tav>
                                      </p:tavLst>
                                    </p:anim>
                                    <p:anim calcmode="lin" valueType="num">
                                      <p:cBhvr>
                                        <p:cTn id="128" dur="178">
                                          <p:stCondLst>
                                            <p:cond delay="1822"/>
                                          </p:stCondLst>
                                        </p:cTn>
                                        <p:tgtEl>
                                          <p:spTgt spid="2">
                                            <p:txEl>
                                              <p:pRg st="6" end="6"/>
                                            </p:txEl>
                                          </p:spTgt>
                                        </p:tgtEl>
                                        <p:attrNameLst>
                                          <p:attrName>ppt_x</p:attrName>
                                        </p:attrNameLst>
                                      </p:cBhvr>
                                      <p:tavLst>
                                        <p:tav tm="0">
                                          <p:val>
                                            <p:strVal val="ppt_x"/>
                                          </p:val>
                                        </p:tav>
                                        <p:tav tm="100000">
                                          <p:val>
                                            <p:strVal val="ppt_x"/>
                                          </p:val>
                                        </p:tav>
                                      </p:tavLst>
                                    </p:anim>
                                    <p:anim calcmode="lin" valueType="num">
                                      <p:cBhvr>
                                        <p:cTn id="129" dur="664" tmFilter="0.0,0.0;0.25,0.07;0.50,0.2;0.75,0.467;1.0,1.0">
                                          <p:stCondLst>
                                            <p:cond delay="0"/>
                                          </p:stCondLst>
                                        </p:cTn>
                                        <p:tgtEl>
                                          <p:spTgt spid="2">
                                            <p:txEl>
                                              <p:pRg st="6" end="6"/>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0" dur="664" tmFilter="0, 0; 0.125,0.2665; 0.25,0.4; 0.375,0.465; 0.5,0.5;  0.625,0.535; 0.75,0.6; 0.875,0.7335; 1,1">
                                          <p:stCondLst>
                                            <p:cond delay="664"/>
                                          </p:stCondLst>
                                        </p:cTn>
                                        <p:tgtEl>
                                          <p:spTgt spid="2">
                                            <p:txEl>
                                              <p:pRg st="6" end="6"/>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31" dur="332" tmFilter="0, 0; 0.125,0.2665; 0.25,0.4; 0.375,0.465; 0.5,0.5;  0.625,0.535; 0.75,0.6; 0.875,0.7335; 1,1">
                                          <p:stCondLst>
                                            <p:cond delay="1324"/>
                                          </p:stCondLst>
                                        </p:cTn>
                                        <p:tgtEl>
                                          <p:spTgt spid="2">
                                            <p:txEl>
                                              <p:pRg st="6" end="6"/>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32" dur="164" tmFilter="0, 0; 0.125,0.2665; 0.25,0.4; 0.375,0.465; 0.5,0.5;  0.625,0.535; 0.75,0.6; 0.875,0.7335; 1,1">
                                          <p:stCondLst>
                                            <p:cond delay="1656"/>
                                          </p:stCondLst>
                                        </p:cTn>
                                        <p:tgtEl>
                                          <p:spTgt spid="2">
                                            <p:txEl>
                                              <p:pRg st="6" end="6"/>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3" dur="180" accel="50000">
                                          <p:stCondLst>
                                            <p:cond delay="1820"/>
                                          </p:stCondLst>
                                        </p:cTn>
                                        <p:tgtEl>
                                          <p:spTgt spid="2">
                                            <p:txEl>
                                              <p:pRg st="6" end="6"/>
                                            </p:txEl>
                                          </p:spTgt>
                                        </p:tgtEl>
                                        <p:attrNameLst>
                                          <p:attrName>ppt_y</p:attrName>
                                        </p:attrNameLst>
                                      </p:cBhvr>
                                      <p:tavLst>
                                        <p:tav tm="0">
                                          <p:val>
                                            <p:strVal val="ppt_y"/>
                                          </p:val>
                                        </p:tav>
                                        <p:tav tm="100000">
                                          <p:val>
                                            <p:strVal val="ppt_y+ppt_h"/>
                                          </p:val>
                                        </p:tav>
                                      </p:tavLst>
                                    </p:anim>
                                    <p:animScale>
                                      <p:cBhvr>
                                        <p:cTn id="134" dur="26">
                                          <p:stCondLst>
                                            <p:cond delay="620"/>
                                          </p:stCondLst>
                                        </p:cTn>
                                        <p:tgtEl>
                                          <p:spTgt spid="2">
                                            <p:txEl>
                                              <p:pRg st="6" end="6"/>
                                            </p:txEl>
                                          </p:spTgt>
                                        </p:tgtEl>
                                      </p:cBhvr>
                                      <p:to x="100000" y="60000"/>
                                    </p:animScale>
                                    <p:animScale>
                                      <p:cBhvr>
                                        <p:cTn id="135" dur="166" decel="50000">
                                          <p:stCondLst>
                                            <p:cond delay="646"/>
                                          </p:stCondLst>
                                        </p:cTn>
                                        <p:tgtEl>
                                          <p:spTgt spid="2">
                                            <p:txEl>
                                              <p:pRg st="6" end="6"/>
                                            </p:txEl>
                                          </p:spTgt>
                                        </p:tgtEl>
                                      </p:cBhvr>
                                      <p:to x="100000" y="100000"/>
                                    </p:animScale>
                                    <p:animScale>
                                      <p:cBhvr>
                                        <p:cTn id="136" dur="26">
                                          <p:stCondLst>
                                            <p:cond delay="1312"/>
                                          </p:stCondLst>
                                        </p:cTn>
                                        <p:tgtEl>
                                          <p:spTgt spid="2">
                                            <p:txEl>
                                              <p:pRg st="6" end="6"/>
                                            </p:txEl>
                                          </p:spTgt>
                                        </p:tgtEl>
                                      </p:cBhvr>
                                      <p:to x="100000" y="80000"/>
                                    </p:animScale>
                                    <p:animScale>
                                      <p:cBhvr>
                                        <p:cTn id="137" dur="166" decel="50000">
                                          <p:stCondLst>
                                            <p:cond delay="1338"/>
                                          </p:stCondLst>
                                        </p:cTn>
                                        <p:tgtEl>
                                          <p:spTgt spid="2">
                                            <p:txEl>
                                              <p:pRg st="6" end="6"/>
                                            </p:txEl>
                                          </p:spTgt>
                                        </p:tgtEl>
                                      </p:cBhvr>
                                      <p:to x="100000" y="100000"/>
                                    </p:animScale>
                                    <p:animScale>
                                      <p:cBhvr>
                                        <p:cTn id="138" dur="26">
                                          <p:stCondLst>
                                            <p:cond delay="1642"/>
                                          </p:stCondLst>
                                        </p:cTn>
                                        <p:tgtEl>
                                          <p:spTgt spid="2">
                                            <p:txEl>
                                              <p:pRg st="6" end="6"/>
                                            </p:txEl>
                                          </p:spTgt>
                                        </p:tgtEl>
                                      </p:cBhvr>
                                      <p:to x="100000" y="90000"/>
                                    </p:animScale>
                                    <p:animScale>
                                      <p:cBhvr>
                                        <p:cTn id="139" dur="166" decel="50000">
                                          <p:stCondLst>
                                            <p:cond delay="1668"/>
                                          </p:stCondLst>
                                        </p:cTn>
                                        <p:tgtEl>
                                          <p:spTgt spid="2">
                                            <p:txEl>
                                              <p:pRg st="6" end="6"/>
                                            </p:txEl>
                                          </p:spTgt>
                                        </p:tgtEl>
                                      </p:cBhvr>
                                      <p:to x="100000" y="100000"/>
                                    </p:animScale>
                                    <p:animScale>
                                      <p:cBhvr>
                                        <p:cTn id="140" dur="26">
                                          <p:stCondLst>
                                            <p:cond delay="1808"/>
                                          </p:stCondLst>
                                        </p:cTn>
                                        <p:tgtEl>
                                          <p:spTgt spid="2">
                                            <p:txEl>
                                              <p:pRg st="6" end="6"/>
                                            </p:txEl>
                                          </p:spTgt>
                                        </p:tgtEl>
                                      </p:cBhvr>
                                      <p:to x="100000" y="95000"/>
                                    </p:animScale>
                                    <p:animScale>
                                      <p:cBhvr>
                                        <p:cTn id="141" dur="166" decel="50000">
                                          <p:stCondLst>
                                            <p:cond delay="1834"/>
                                          </p:stCondLst>
                                        </p:cTn>
                                        <p:tgtEl>
                                          <p:spTgt spid="2">
                                            <p:txEl>
                                              <p:pRg st="6" end="6"/>
                                            </p:txEl>
                                          </p:spTgt>
                                        </p:tgtEl>
                                      </p:cBhvr>
                                      <p:to x="100000" y="100000"/>
                                    </p:animScale>
                                    <p:set>
                                      <p:cBhvr>
                                        <p:cTn id="142" dur="1" fill="hold">
                                          <p:stCondLst>
                                            <p:cond delay="1999"/>
                                          </p:stCondLst>
                                        </p:cTn>
                                        <p:tgtEl>
                                          <p:spTgt spid="2">
                                            <p:txEl>
                                              <p:pRg st="6" end="6"/>
                                            </p:txEl>
                                          </p:spTgt>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1" nodeType="clickEffect">
                                  <p:stCondLst>
                                    <p:cond delay="0"/>
                                  </p:stCondLst>
                                  <p:childTnLst>
                                    <p:set>
                                      <p:cBhvr>
                                        <p:cTn id="146" dur="1" fill="hold">
                                          <p:stCondLst>
                                            <p:cond delay="0"/>
                                          </p:stCondLst>
                                        </p:cTn>
                                        <p:tgtEl>
                                          <p:spTgt spid="2">
                                            <p:txEl>
                                              <p:pRg st="0" end="0"/>
                                            </p:txEl>
                                          </p:spTgt>
                                        </p:tgtEl>
                                        <p:attrNameLst>
                                          <p:attrName>style.visibility</p:attrName>
                                        </p:attrNameLst>
                                      </p:cBhvr>
                                      <p:to>
                                        <p:strVal val="visible"/>
                                      </p:to>
                                    </p:set>
                                    <p:animEffect transition="in" filter="fade">
                                      <p:cBhvr>
                                        <p:cTn id="147" dur="500"/>
                                        <p:tgtEl>
                                          <p:spTgt spid="2">
                                            <p:txEl>
                                              <p:pRg st="0" end="0"/>
                                            </p:txEl>
                                          </p:spTgt>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1" nodeType="clickEffect">
                                  <p:stCondLst>
                                    <p:cond delay="0"/>
                                  </p:stCondLst>
                                  <p:childTnLst>
                                    <p:set>
                                      <p:cBhvr>
                                        <p:cTn id="151" dur="1" fill="hold">
                                          <p:stCondLst>
                                            <p:cond delay="0"/>
                                          </p:stCondLst>
                                        </p:cTn>
                                        <p:tgtEl>
                                          <p:spTgt spid="2">
                                            <p:txEl>
                                              <p:pRg st="1" end="1"/>
                                            </p:txEl>
                                          </p:spTgt>
                                        </p:tgtEl>
                                        <p:attrNameLst>
                                          <p:attrName>style.visibility</p:attrName>
                                        </p:attrNameLst>
                                      </p:cBhvr>
                                      <p:to>
                                        <p:strVal val="visible"/>
                                      </p:to>
                                    </p:set>
                                    <p:animEffect transition="in" filter="fade">
                                      <p:cBhvr>
                                        <p:cTn id="152" dur="500"/>
                                        <p:tgtEl>
                                          <p:spTgt spid="2">
                                            <p:txEl>
                                              <p:pRg st="1" end="1"/>
                                            </p:txEl>
                                          </p:spTgt>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1" nodeType="clickEffect">
                                  <p:stCondLst>
                                    <p:cond delay="0"/>
                                  </p:stCondLst>
                                  <p:childTnLst>
                                    <p:set>
                                      <p:cBhvr>
                                        <p:cTn id="156" dur="1" fill="hold">
                                          <p:stCondLst>
                                            <p:cond delay="0"/>
                                          </p:stCondLst>
                                        </p:cTn>
                                        <p:tgtEl>
                                          <p:spTgt spid="2">
                                            <p:txEl>
                                              <p:pRg st="2" end="2"/>
                                            </p:txEl>
                                          </p:spTgt>
                                        </p:tgtEl>
                                        <p:attrNameLst>
                                          <p:attrName>style.visibility</p:attrName>
                                        </p:attrNameLst>
                                      </p:cBhvr>
                                      <p:to>
                                        <p:strVal val="visible"/>
                                      </p:to>
                                    </p:set>
                                    <p:animEffect transition="in" filter="fade">
                                      <p:cBhvr>
                                        <p:cTn id="157" dur="500"/>
                                        <p:tgtEl>
                                          <p:spTgt spid="2">
                                            <p:txEl>
                                              <p:pRg st="2" end="2"/>
                                            </p:txEl>
                                          </p:spTgt>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1" nodeType="clickEffect">
                                  <p:stCondLst>
                                    <p:cond delay="0"/>
                                  </p:stCondLst>
                                  <p:childTnLst>
                                    <p:set>
                                      <p:cBhvr>
                                        <p:cTn id="161" dur="1" fill="hold">
                                          <p:stCondLst>
                                            <p:cond delay="0"/>
                                          </p:stCondLst>
                                        </p:cTn>
                                        <p:tgtEl>
                                          <p:spTgt spid="2">
                                            <p:txEl>
                                              <p:pRg st="3" end="3"/>
                                            </p:txEl>
                                          </p:spTgt>
                                        </p:tgtEl>
                                        <p:attrNameLst>
                                          <p:attrName>style.visibility</p:attrName>
                                        </p:attrNameLst>
                                      </p:cBhvr>
                                      <p:to>
                                        <p:strVal val="visible"/>
                                      </p:to>
                                    </p:set>
                                    <p:animEffect transition="in" filter="fade">
                                      <p:cBhvr>
                                        <p:cTn id="162" dur="500"/>
                                        <p:tgtEl>
                                          <p:spTgt spid="2">
                                            <p:txEl>
                                              <p:pRg st="3" end="3"/>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1" nodeType="clickEffect">
                                  <p:stCondLst>
                                    <p:cond delay="0"/>
                                  </p:stCondLst>
                                  <p:childTnLst>
                                    <p:set>
                                      <p:cBhvr>
                                        <p:cTn id="166" dur="1" fill="hold">
                                          <p:stCondLst>
                                            <p:cond delay="0"/>
                                          </p:stCondLst>
                                        </p:cTn>
                                        <p:tgtEl>
                                          <p:spTgt spid="2">
                                            <p:txEl>
                                              <p:pRg st="4" end="4"/>
                                            </p:txEl>
                                          </p:spTgt>
                                        </p:tgtEl>
                                        <p:attrNameLst>
                                          <p:attrName>style.visibility</p:attrName>
                                        </p:attrNameLst>
                                      </p:cBhvr>
                                      <p:to>
                                        <p:strVal val="visible"/>
                                      </p:to>
                                    </p:set>
                                    <p:animEffect transition="in" filter="fade">
                                      <p:cBhvr>
                                        <p:cTn id="167" dur="500"/>
                                        <p:tgtEl>
                                          <p:spTgt spid="2">
                                            <p:txEl>
                                              <p:pRg st="4" end="4"/>
                                            </p:txEl>
                                          </p:spTgt>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1" nodeType="clickEffect">
                                  <p:stCondLst>
                                    <p:cond delay="0"/>
                                  </p:stCondLst>
                                  <p:childTnLst>
                                    <p:set>
                                      <p:cBhvr>
                                        <p:cTn id="171" dur="1" fill="hold">
                                          <p:stCondLst>
                                            <p:cond delay="0"/>
                                          </p:stCondLst>
                                        </p:cTn>
                                        <p:tgtEl>
                                          <p:spTgt spid="2">
                                            <p:txEl>
                                              <p:pRg st="5" end="5"/>
                                            </p:txEl>
                                          </p:spTgt>
                                        </p:tgtEl>
                                        <p:attrNameLst>
                                          <p:attrName>style.visibility</p:attrName>
                                        </p:attrNameLst>
                                      </p:cBhvr>
                                      <p:to>
                                        <p:strVal val="visible"/>
                                      </p:to>
                                    </p:set>
                                    <p:animEffect transition="in" filter="fade">
                                      <p:cBhvr>
                                        <p:cTn id="172" dur="500"/>
                                        <p:tgtEl>
                                          <p:spTgt spid="2">
                                            <p:txEl>
                                              <p:pRg st="5" end="5"/>
                                            </p:txEl>
                                          </p:spTgt>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1" nodeType="clickEffect">
                                  <p:stCondLst>
                                    <p:cond delay="0"/>
                                  </p:stCondLst>
                                  <p:childTnLst>
                                    <p:set>
                                      <p:cBhvr>
                                        <p:cTn id="176" dur="1" fill="hold">
                                          <p:stCondLst>
                                            <p:cond delay="0"/>
                                          </p:stCondLst>
                                        </p:cTn>
                                        <p:tgtEl>
                                          <p:spTgt spid="2">
                                            <p:txEl>
                                              <p:pRg st="6" end="6"/>
                                            </p:txEl>
                                          </p:spTgt>
                                        </p:tgtEl>
                                        <p:attrNameLst>
                                          <p:attrName>style.visibility</p:attrName>
                                        </p:attrNameLst>
                                      </p:cBhvr>
                                      <p:to>
                                        <p:strVal val="visible"/>
                                      </p:to>
                                    </p:set>
                                    <p:animEffect transition="in" filter="fade">
                                      <p:cBhvr>
                                        <p:cTn id="17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 grpI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04212" y="1735874"/>
            <a:ext cx="8852263" cy="4572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2200" b="1" dirty="0" smtClean="0">
                <a:latin typeface="Arial" panose="020B0604020202020204" pitchFamily="34" charset="0"/>
                <a:cs typeface="Arial" panose="020B0604020202020204" pitchFamily="34" charset="0"/>
              </a:rPr>
              <a:t>Este grupo consta de los siguientes  procesos:</a:t>
            </a:r>
          </a:p>
          <a:p>
            <a:pPr>
              <a:buFont typeface="Wingdings" pitchFamily="2" charset="2"/>
              <a:buChar char="v"/>
            </a:pPr>
            <a:r>
              <a:rPr lang="es-CO" sz="2200" b="1" dirty="0" smtClean="0">
                <a:latin typeface="Arial" panose="020B0604020202020204" pitchFamily="34" charset="0"/>
                <a:cs typeface="Arial" panose="020B0604020202020204" pitchFamily="34" charset="0"/>
              </a:rPr>
              <a:t>FONDO DE PRESTACIONES SOCIALES</a:t>
            </a:r>
          </a:p>
          <a:p>
            <a:pPr>
              <a:buFont typeface="Wingdings" pitchFamily="2" charset="2"/>
              <a:buChar char="v"/>
            </a:pPr>
            <a:r>
              <a:rPr lang="es-CO" sz="2200" b="1" dirty="0" smtClean="0">
                <a:latin typeface="Arial" panose="020B0604020202020204" pitchFamily="34" charset="0"/>
                <a:cs typeface="Arial" panose="020B0604020202020204" pitchFamily="34" charset="0"/>
              </a:rPr>
              <a:t>PLANTA DE PERSONAL</a:t>
            </a:r>
          </a:p>
          <a:p>
            <a:pPr>
              <a:buFont typeface="Wingdings" pitchFamily="2" charset="2"/>
              <a:buChar char="v"/>
            </a:pPr>
            <a:r>
              <a:rPr lang="es-CO" sz="2200" b="1" dirty="0" smtClean="0">
                <a:latin typeface="Arial" panose="020B0604020202020204" pitchFamily="34" charset="0"/>
                <a:cs typeface="Arial" panose="020B0604020202020204" pitchFamily="34" charset="0"/>
              </a:rPr>
              <a:t>NÓMINA</a:t>
            </a:r>
          </a:p>
          <a:p>
            <a:pPr>
              <a:buFont typeface="Wingdings" pitchFamily="2" charset="2"/>
              <a:buChar char="v"/>
            </a:pPr>
            <a:r>
              <a:rPr lang="es-CO" sz="2200" b="1" dirty="0" smtClean="0">
                <a:latin typeface="Arial" panose="020B0604020202020204" pitchFamily="34" charset="0"/>
                <a:cs typeface="Arial" panose="020B0604020202020204" pitchFamily="34" charset="0"/>
              </a:rPr>
              <a:t>BIENESTAR LABORAL</a:t>
            </a:r>
          </a:p>
          <a:p>
            <a:pPr>
              <a:buFont typeface="Wingdings" pitchFamily="2" charset="2"/>
              <a:buChar char="v"/>
            </a:pPr>
            <a:r>
              <a:rPr lang="es-CO" sz="2200" b="1" dirty="0" smtClean="0">
                <a:latin typeface="Arial" panose="020B0604020202020204" pitchFamily="34" charset="0"/>
                <a:cs typeface="Arial" panose="020B0604020202020204" pitchFamily="34" charset="0"/>
              </a:rPr>
              <a:t>HOJA DE VIDA</a:t>
            </a:r>
          </a:p>
          <a:p>
            <a:pPr>
              <a:buFont typeface="Wingdings" pitchFamily="2" charset="2"/>
              <a:buChar char="v"/>
            </a:pPr>
            <a:r>
              <a:rPr lang="es-CO" sz="2200" b="1" dirty="0" smtClean="0">
                <a:latin typeface="Arial" panose="020B0604020202020204" pitchFamily="34" charset="0"/>
                <a:cs typeface="Arial" panose="020B0604020202020204" pitchFamily="34" charset="0"/>
              </a:rPr>
              <a:t>SALUD Y SEGURIDAD EN EL TRABAJO</a:t>
            </a:r>
          </a:p>
          <a:p>
            <a:pPr>
              <a:buFont typeface="Wingdings" pitchFamily="2" charset="2"/>
              <a:buChar char="v"/>
            </a:pPr>
            <a:r>
              <a:rPr lang="es-CO" sz="2200" b="1" dirty="0" smtClean="0">
                <a:latin typeface="Arial" panose="020B0604020202020204" pitchFamily="34" charset="0"/>
                <a:cs typeface="Arial" panose="020B0604020202020204" pitchFamily="34" charset="0"/>
              </a:rPr>
              <a:t>ESCALAFÓN</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Talento Humano y SST</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1026" name="Picture 2" descr="Los estudiantes tienen clases en línea y estudian desde casa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465" y="1735874"/>
            <a:ext cx="3889421" cy="38894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45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462345" y="2773079"/>
            <a:ext cx="7450613" cy="32155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Establece los medios necesarios para el trámite, liquidación, reconocimiento y notificación de las prestaciones sociales y económicas de los docentes afiliados al Fondo Nacional de Prestaciones del Magisterio.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Establece los procedimientos necesarios para gestionar las reclamaciones por los servicios médico asistenciales que presenten los docentes afiliados al Fondo Nacional de Prestaciones del Magisterio.</a:t>
            </a:r>
          </a:p>
          <a:p>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2308324"/>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Fondo Prestaciones Sociales </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2050" name="Picture 2" descr="Agente de reclutamiento analizando candidato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06911"/>
            <a:ext cx="4462345" cy="2544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262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grpId="0" nodeType="clickEffect">
                                  <p:stCondLst>
                                    <p:cond delay="0"/>
                                  </p:stCondLst>
                                  <p:childTnLst>
                                    <p:animEffect transition="out" filter="box(out)">
                                      <p:cBhvr>
                                        <p:cTn id="6" dur="2000"/>
                                        <p:tgtEl>
                                          <p:spTgt spid="2">
                                            <p:txEl>
                                              <p:pRg st="0" end="0"/>
                                            </p:txEl>
                                          </p:spTgt>
                                        </p:tgtEl>
                                      </p:cBhvr>
                                    </p:animEffect>
                                    <p:set>
                                      <p:cBhvr>
                                        <p:cTn id="7"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0" nodeType="clickEffect">
                                  <p:stCondLst>
                                    <p:cond delay="0"/>
                                  </p:stCondLst>
                                  <p:childTnLst>
                                    <p:animEffect transition="out" filter="box(out)">
                                      <p:cBhvr>
                                        <p:cTn id="11" dur="2000"/>
                                        <p:tgtEl>
                                          <p:spTgt spid="2">
                                            <p:txEl>
                                              <p:pRg st="1" end="1"/>
                                            </p:txEl>
                                          </p:spTgt>
                                        </p:tgtEl>
                                      </p:cBhvr>
                                    </p:animEffect>
                                    <p:set>
                                      <p:cBhvr>
                                        <p:cTn id="12" dur="1" fill="hold">
                                          <p:stCondLst>
                                            <p:cond delay="1999"/>
                                          </p:stCondLst>
                                        </p:cTn>
                                        <p:tgtEl>
                                          <p:spTgt spid="2">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80304" y="1738977"/>
            <a:ext cx="7044744" cy="301332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Definir o modificar la planta de Personal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Controla la planta de personal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Administra las novedades de planta de personal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Le hace seguimiento a los Concursos administrativos y docentes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 el respectiva selección de personal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 todo lo pertinente a nombramientos de personal</a:t>
            </a:r>
          </a:p>
          <a:p>
            <a:pPr algn="just">
              <a:buFont typeface="Arial" panose="020B0604020202020204" pitchFamily="34" charset="0"/>
              <a:buNone/>
            </a:pPr>
            <a:r>
              <a:rPr lang="es-CO" sz="2200" i="1" dirty="0" smtClean="0">
                <a:latin typeface="Arial" panose="020B0604020202020204" pitchFamily="34" charset="0"/>
                <a:cs typeface="Arial" panose="020B0604020202020204" pitchFamily="34" charset="0"/>
              </a:rPr>
              <a:t> </a:t>
            </a:r>
            <a:endParaRPr lang="es-CO" sz="2200" dirty="0" smtClean="0">
              <a:latin typeface="Arial" panose="020B0604020202020204" pitchFamily="34" charset="0"/>
              <a:cs typeface="Arial" panose="020B0604020202020204" pitchFamily="34" charset="0"/>
            </a:endParaRPr>
          </a:p>
          <a:p>
            <a:pPr algn="just"/>
            <a:endParaRPr lang="es-CO" sz="2200"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Planta de Personal</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3074" name="Picture 2" descr="Oficina bancaria isométrica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143" y="1749327"/>
            <a:ext cx="3246236" cy="30029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40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1)">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1)">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heel(1)">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heel(1)">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heel(1)">
                                      <p:cBhvr>
                                        <p:cTn id="32" dur="2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heel(1)">
                                      <p:cBhvr>
                                        <p:cTn id="3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262178" y="1778165"/>
            <a:ext cx="6602261" cy="21241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Sistema de clasificación de los docentes y directivos docentes de acuerdo con su formación académica, experiencia, responsabilidad, desempeño y superación de competencias, constituyendo los distintos grados y niveles que pueden ir alcanzando durante su vida laboral y que garantizan la permanencia en la carrera docente con base en la idoneidad demostrada en su labor y permitiendo asignar el correspondiente salario profesional.</a:t>
            </a:r>
          </a:p>
          <a:p>
            <a:pPr algn="just">
              <a:buFont typeface="Wingdings" pitchFamily="2" charset="2"/>
              <a:buChar char="v"/>
            </a:pP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Escalafón</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4098" name="Picture 2" descr="Profesionales de negocios que trabajan en startup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6866" y="1454972"/>
            <a:ext cx="3889151" cy="3460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43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86507" y="1916914"/>
            <a:ext cx="6545555" cy="3108543"/>
          </a:xfrm>
          <a:prstGeom prst="rect">
            <a:avLst/>
          </a:prstGeom>
        </p:spPr>
        <p:txBody>
          <a:bodyPr wrap="square">
            <a:spAutoFit/>
          </a:bodyPr>
          <a:lstStyle/>
          <a:p>
            <a:pPr algn="ctr"/>
            <a:r>
              <a:rPr lang="es-CO" sz="2800" b="1" dirty="0">
                <a:latin typeface="Arial" panose="020B0604020202020204" pitchFamily="34" charset="0"/>
                <a:cs typeface="Arial" panose="020B0604020202020204" pitchFamily="34" charset="0"/>
              </a:rPr>
              <a:t>La Secretaría de Educación Municipal, les da la bienvenida, a nuestro equipo de trabajo, y a través de este encuentro, les mostraremos nuestra organización  con sus objetivos y metas de los cuales </a:t>
            </a:r>
            <a:r>
              <a:rPr lang="es-CO" sz="2800" b="1" u="sng" dirty="0">
                <a:latin typeface="Arial" panose="020B0604020202020204" pitchFamily="34" charset="0"/>
                <a:cs typeface="Arial" panose="020B0604020202020204" pitchFamily="34" charset="0"/>
              </a:rPr>
              <a:t>Usted</a:t>
            </a:r>
            <a:r>
              <a:rPr lang="es-CO" sz="2800" b="1" dirty="0">
                <a:latin typeface="Arial" panose="020B0604020202020204" pitchFamily="34" charset="0"/>
                <a:cs typeface="Arial" panose="020B0604020202020204" pitchFamily="34" charset="0"/>
              </a:rPr>
              <a:t> ya hace parte.       </a:t>
            </a:r>
            <a:endParaRPr lang="es-CO" sz="1600" b="1" dirty="0">
              <a:latin typeface="Arial" panose="020B0604020202020204" pitchFamily="34" charset="0"/>
              <a:cs typeface="Arial" panose="020B0604020202020204" pitchFamily="34" charset="0"/>
            </a:endParaRPr>
          </a:p>
        </p:txBody>
      </p:sp>
      <p:sp>
        <p:nvSpPr>
          <p:cNvPr id="6" name="Rectángulo 5"/>
          <p:cNvSpPr/>
          <p:nvPr/>
        </p:nvSpPr>
        <p:spPr>
          <a:xfrm>
            <a:off x="886507" y="716585"/>
            <a:ext cx="6907019" cy="1200329"/>
          </a:xfrm>
          <a:prstGeom prst="rect">
            <a:avLst/>
          </a:prstGeom>
        </p:spPr>
        <p:txBody>
          <a:bodyPr wrap="none">
            <a:spAutoFit/>
          </a:bodyPr>
          <a:lstStyle/>
          <a:p>
            <a:r>
              <a:rPr lang="es-CO" sz="7200" dirty="0" smtClean="0">
                <a:solidFill>
                  <a:srgbClr val="44546A"/>
                </a:solidFill>
                <a:latin typeface="Arial Black" panose="020B0A04020102020204" pitchFamily="34" charset="0"/>
                <a:cs typeface="Tcho Regular" panose="02000000000000000000" pitchFamily="50" charset="2"/>
              </a:rPr>
              <a:t>¡Bienvenidos!</a:t>
            </a:r>
            <a:endParaRPr lang="es-CO" sz="7200" dirty="0">
              <a:solidFill>
                <a:srgbClr val="44546A"/>
              </a:solidFill>
              <a:latin typeface="Arial Black" panose="020B0A04020102020204" pitchFamily="34" charset="0"/>
            </a:endParaRPr>
          </a:p>
        </p:txBody>
      </p:sp>
      <p:pic>
        <p:nvPicPr>
          <p:cNvPr id="2050" name="Picture 2" descr="Concepto de bienvenida para landing page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b="7919"/>
          <a:stretch/>
        </p:blipFill>
        <p:spPr bwMode="auto">
          <a:xfrm>
            <a:off x="7284542" y="1916914"/>
            <a:ext cx="4790507" cy="29384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4414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14683" y="2194503"/>
            <a:ext cx="6096000" cy="2462213"/>
          </a:xfrm>
          <a:prstGeom prst="rect">
            <a:avLst/>
          </a:prstGeom>
        </p:spPr>
        <p:txBody>
          <a:bodyPr>
            <a:spAutoFit/>
          </a:bodyPr>
          <a:lstStyle/>
          <a:p>
            <a:pPr algn="just">
              <a:buFont typeface="Wingdings" pitchFamily="2" charset="2"/>
              <a:buChar char="v"/>
            </a:pPr>
            <a:r>
              <a:rPr lang="es-CO" sz="2200" b="1" dirty="0">
                <a:solidFill>
                  <a:prstClr val="black"/>
                </a:solidFill>
                <a:latin typeface="Arial" panose="020B0604020202020204" pitchFamily="34" charset="0"/>
                <a:cs typeface="Arial" panose="020B0604020202020204" pitchFamily="34" charset="0"/>
              </a:rPr>
              <a:t>Reconocimiento económico por estudios (especializaciones, maestrías y doctorados) este beneficio aplica únicamente para los docentes que gozan con derechos de carrera y que se encuentran en el grado 2. (decreto de salarios)reubicaciones, ascensos.</a:t>
            </a: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Escalafón</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5122" name="Picture 2" descr="Líder empresarial que presenta un diagrama de crecimiento al colega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b="11831"/>
          <a:stretch/>
        </p:blipFill>
        <p:spPr bwMode="auto">
          <a:xfrm>
            <a:off x="991672" y="1281572"/>
            <a:ext cx="4220737" cy="3721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567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523433" y="1717010"/>
            <a:ext cx="6186459" cy="36148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v"/>
            </a:pPr>
            <a:r>
              <a:rPr lang="es-CO" sz="2200" b="1" dirty="0" smtClean="0">
                <a:latin typeface="Arial" panose="020B0604020202020204" pitchFamily="34" charset="0"/>
                <a:cs typeface="Arial" panose="020B0604020202020204" pitchFamily="34" charset="0"/>
              </a:rPr>
              <a:t>Se rige por los decretos 2277/1979 y 1278/2002</a:t>
            </a:r>
          </a:p>
          <a:p>
            <a:pPr>
              <a:buFont typeface="Wingdings" pitchFamily="2" charset="2"/>
              <a:buChar char="v"/>
            </a:pPr>
            <a:r>
              <a:rPr lang="es-CO" sz="2200" b="1" dirty="0" smtClean="0">
                <a:latin typeface="Arial" panose="020B0604020202020204" pitchFamily="34" charset="0"/>
                <a:cs typeface="Arial" panose="020B0604020202020204" pitchFamily="34" charset="0"/>
              </a:rPr>
              <a:t>Decreto 2277/1979 aplican para docentes de instituciones educativas públicas y privadas</a:t>
            </a:r>
          </a:p>
          <a:p>
            <a:pPr>
              <a:buFont typeface="Wingdings" pitchFamily="2" charset="2"/>
              <a:buChar char="v"/>
            </a:pPr>
            <a:r>
              <a:rPr lang="es-CO" sz="2200" b="1" dirty="0" smtClean="0">
                <a:latin typeface="Arial" panose="020B0604020202020204" pitchFamily="34" charset="0"/>
                <a:cs typeface="Arial" panose="020B0604020202020204" pitchFamily="34" charset="0"/>
              </a:rPr>
              <a:t>Inscripciones, y ascensos</a:t>
            </a:r>
          </a:p>
          <a:p>
            <a:pPr>
              <a:buFont typeface="Wingdings" pitchFamily="2" charset="2"/>
              <a:buChar char="v"/>
            </a:pPr>
            <a:r>
              <a:rPr lang="es-CO" sz="2200" b="1" dirty="0" smtClean="0">
                <a:latin typeface="Arial" panose="020B0604020202020204" pitchFamily="34" charset="0"/>
                <a:cs typeface="Arial" panose="020B0604020202020204" pitchFamily="34" charset="0"/>
              </a:rPr>
              <a:t>Decreto 1278/2002 aplica para docentes que gocen con derechos de carrera a partir del año 2002.</a:t>
            </a:r>
          </a:p>
          <a:p>
            <a:pPr>
              <a:buFont typeface="Wingdings" pitchFamily="2" charset="2"/>
              <a:buChar char="v"/>
            </a:pPr>
            <a:r>
              <a:rPr lang="es-CO" sz="2200" b="1" dirty="0" smtClean="0">
                <a:latin typeface="Arial" panose="020B0604020202020204" pitchFamily="34" charset="0"/>
                <a:cs typeface="Arial" panose="020B0604020202020204" pitchFamily="34" charset="0"/>
              </a:rPr>
              <a:t>Inscripciones, actualizaciones</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Escalafón</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6146" name="Picture 2" descr="Concepto de landing page de contacto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l="2156" t="7309" r="3240" b="8387"/>
          <a:stretch/>
        </p:blipFill>
        <p:spPr bwMode="auto">
          <a:xfrm>
            <a:off x="6445579" y="1717010"/>
            <a:ext cx="5467379" cy="324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02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2.08333E-6 0 L 2.08333E-6 -0.07222 " pathEditMode="relative" rAng="0" ptsTypes="AA">
                                      <p:cBhvr>
                                        <p:cTn id="6" dur="250" accel="50000" decel="50000" autoRev="1" fill="hold">
                                          <p:stCondLst>
                                            <p:cond delay="0"/>
                                          </p:stCondLst>
                                        </p:cTn>
                                        <p:tgtEl>
                                          <p:spTgt spid="2">
                                            <p:txEl>
                                              <p:pRg st="0" end="0"/>
                                            </p:txEl>
                                          </p:spTgt>
                                        </p:tgtEl>
                                        <p:attrNameLst>
                                          <p:attrName>ppt_x</p:attrName>
                                          <p:attrName>ppt_y</p:attrName>
                                        </p:attrNameLst>
                                      </p:cBhvr>
                                      <p:rCtr x="0" y="-3611"/>
                                    </p:animMotion>
                                    <p:animRot by="1500000">
                                      <p:cBhvr>
                                        <p:cTn id="7" dur="125" fill="hold">
                                          <p:stCondLst>
                                            <p:cond delay="0"/>
                                          </p:stCondLst>
                                        </p:cTn>
                                        <p:tgtEl>
                                          <p:spTgt spid="2">
                                            <p:txEl>
                                              <p:pRg st="0" end="0"/>
                                            </p:txEl>
                                          </p:spTgt>
                                        </p:tgtEl>
                                        <p:attrNameLst>
                                          <p:attrName>r</p:attrName>
                                        </p:attrNameLst>
                                      </p:cBhvr>
                                    </p:animRot>
                                    <p:animRot by="-1500000">
                                      <p:cBhvr>
                                        <p:cTn id="8" dur="125" fill="hold">
                                          <p:stCondLst>
                                            <p:cond delay="125"/>
                                          </p:stCondLst>
                                        </p:cTn>
                                        <p:tgtEl>
                                          <p:spTgt spid="2">
                                            <p:txEl>
                                              <p:pRg st="0" end="0"/>
                                            </p:txEl>
                                          </p:spTgt>
                                        </p:tgtEl>
                                        <p:attrNameLst>
                                          <p:attrName>r</p:attrName>
                                        </p:attrNameLst>
                                      </p:cBhvr>
                                    </p:animRot>
                                    <p:animRot by="-1500000">
                                      <p:cBhvr>
                                        <p:cTn id="9" dur="125" fill="hold">
                                          <p:stCondLst>
                                            <p:cond delay="250"/>
                                          </p:stCondLst>
                                        </p:cTn>
                                        <p:tgtEl>
                                          <p:spTgt spid="2">
                                            <p:txEl>
                                              <p:pRg st="0" end="0"/>
                                            </p:txEl>
                                          </p:spTgt>
                                        </p:tgtEl>
                                        <p:attrNameLst>
                                          <p:attrName>r</p:attrName>
                                        </p:attrNameLst>
                                      </p:cBhvr>
                                    </p:animRot>
                                    <p:animRot by="1500000">
                                      <p:cBhvr>
                                        <p:cTn id="10" dur="125" fill="hold">
                                          <p:stCondLst>
                                            <p:cond delay="375"/>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1.45833E-6 2.96296E-6 L -1.45833E-6 -0.07223 " pathEditMode="relative" rAng="0" ptsTypes="AA">
                                      <p:cBhvr>
                                        <p:cTn id="14" dur="250" accel="50000" decel="50000" autoRev="1" fill="hold">
                                          <p:stCondLst>
                                            <p:cond delay="0"/>
                                          </p:stCondLst>
                                        </p:cTn>
                                        <p:tgtEl>
                                          <p:spTgt spid="2">
                                            <p:txEl>
                                              <p:pRg st="1" end="1"/>
                                            </p:txEl>
                                          </p:spTgt>
                                        </p:tgtEl>
                                        <p:attrNameLst>
                                          <p:attrName>ppt_x</p:attrName>
                                          <p:attrName>ppt_y</p:attrName>
                                        </p:attrNameLst>
                                      </p:cBhvr>
                                      <p:rCtr x="0" y="-3611"/>
                                    </p:animMotion>
                                    <p:animRot by="1500000">
                                      <p:cBhvr>
                                        <p:cTn id="15" dur="125" fill="hold">
                                          <p:stCondLst>
                                            <p:cond delay="0"/>
                                          </p:stCondLst>
                                        </p:cTn>
                                        <p:tgtEl>
                                          <p:spTgt spid="2">
                                            <p:txEl>
                                              <p:pRg st="1" end="1"/>
                                            </p:txEl>
                                          </p:spTgt>
                                        </p:tgtEl>
                                        <p:attrNameLst>
                                          <p:attrName>r</p:attrName>
                                        </p:attrNameLst>
                                      </p:cBhvr>
                                    </p:animRot>
                                    <p:animRot by="-1500000">
                                      <p:cBhvr>
                                        <p:cTn id="16" dur="125" fill="hold">
                                          <p:stCondLst>
                                            <p:cond delay="125"/>
                                          </p:stCondLst>
                                        </p:cTn>
                                        <p:tgtEl>
                                          <p:spTgt spid="2">
                                            <p:txEl>
                                              <p:pRg st="1" end="1"/>
                                            </p:txEl>
                                          </p:spTgt>
                                        </p:tgtEl>
                                        <p:attrNameLst>
                                          <p:attrName>r</p:attrName>
                                        </p:attrNameLst>
                                      </p:cBhvr>
                                    </p:animRot>
                                    <p:animRot by="-1500000">
                                      <p:cBhvr>
                                        <p:cTn id="17" dur="125" fill="hold">
                                          <p:stCondLst>
                                            <p:cond delay="250"/>
                                          </p:stCondLst>
                                        </p:cTn>
                                        <p:tgtEl>
                                          <p:spTgt spid="2">
                                            <p:txEl>
                                              <p:pRg st="1" end="1"/>
                                            </p:txEl>
                                          </p:spTgt>
                                        </p:tgtEl>
                                        <p:attrNameLst>
                                          <p:attrName>r</p:attrName>
                                        </p:attrNameLst>
                                      </p:cBhvr>
                                    </p:animRot>
                                    <p:animRot by="1500000">
                                      <p:cBhvr>
                                        <p:cTn id="18" dur="125" fill="hold">
                                          <p:stCondLst>
                                            <p:cond delay="375"/>
                                          </p:stCondLst>
                                        </p:cTn>
                                        <p:tgtEl>
                                          <p:spTgt spid="2">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4.375E-6 -1.85185E-6 L 4.375E-6 -0.07222 " pathEditMode="relative" rAng="0" ptsTypes="AA">
                                      <p:cBhvr>
                                        <p:cTn id="22" dur="250" accel="50000" decel="50000" autoRev="1" fill="hold">
                                          <p:stCondLst>
                                            <p:cond delay="0"/>
                                          </p:stCondLst>
                                        </p:cTn>
                                        <p:tgtEl>
                                          <p:spTgt spid="2">
                                            <p:txEl>
                                              <p:pRg st="2" end="2"/>
                                            </p:txEl>
                                          </p:spTgt>
                                        </p:tgtEl>
                                        <p:attrNameLst>
                                          <p:attrName>ppt_x</p:attrName>
                                          <p:attrName>ppt_y</p:attrName>
                                        </p:attrNameLst>
                                      </p:cBhvr>
                                      <p:rCtr x="0" y="-3611"/>
                                    </p:animMotion>
                                    <p:animRot by="1500000">
                                      <p:cBhvr>
                                        <p:cTn id="23" dur="125" fill="hold">
                                          <p:stCondLst>
                                            <p:cond delay="0"/>
                                          </p:stCondLst>
                                        </p:cTn>
                                        <p:tgtEl>
                                          <p:spTgt spid="2">
                                            <p:txEl>
                                              <p:pRg st="2" end="2"/>
                                            </p:txEl>
                                          </p:spTgt>
                                        </p:tgtEl>
                                        <p:attrNameLst>
                                          <p:attrName>r</p:attrName>
                                        </p:attrNameLst>
                                      </p:cBhvr>
                                    </p:animRot>
                                    <p:animRot by="-1500000">
                                      <p:cBhvr>
                                        <p:cTn id="24" dur="125" fill="hold">
                                          <p:stCondLst>
                                            <p:cond delay="125"/>
                                          </p:stCondLst>
                                        </p:cTn>
                                        <p:tgtEl>
                                          <p:spTgt spid="2">
                                            <p:txEl>
                                              <p:pRg st="2" end="2"/>
                                            </p:txEl>
                                          </p:spTgt>
                                        </p:tgtEl>
                                        <p:attrNameLst>
                                          <p:attrName>r</p:attrName>
                                        </p:attrNameLst>
                                      </p:cBhvr>
                                    </p:animRot>
                                    <p:animRot by="-1500000">
                                      <p:cBhvr>
                                        <p:cTn id="25" dur="125" fill="hold">
                                          <p:stCondLst>
                                            <p:cond delay="250"/>
                                          </p:stCondLst>
                                        </p:cTn>
                                        <p:tgtEl>
                                          <p:spTgt spid="2">
                                            <p:txEl>
                                              <p:pRg st="2" end="2"/>
                                            </p:txEl>
                                          </p:spTgt>
                                        </p:tgtEl>
                                        <p:attrNameLst>
                                          <p:attrName>r</p:attrName>
                                        </p:attrNameLst>
                                      </p:cBhvr>
                                    </p:animRot>
                                    <p:animRot by="1500000">
                                      <p:cBhvr>
                                        <p:cTn id="26" dur="125" fill="hold">
                                          <p:stCondLst>
                                            <p:cond delay="375"/>
                                          </p:stCondLst>
                                        </p:cTn>
                                        <p:tgtEl>
                                          <p:spTgt spid="2">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1.04167E-6 1.85185E-6 L 1.04167E-6 -0.07222 " pathEditMode="relative" rAng="0" ptsTypes="AA">
                                      <p:cBhvr>
                                        <p:cTn id="30" dur="250" accel="50000" decel="50000" autoRev="1" fill="hold">
                                          <p:stCondLst>
                                            <p:cond delay="0"/>
                                          </p:stCondLst>
                                        </p:cTn>
                                        <p:tgtEl>
                                          <p:spTgt spid="2">
                                            <p:txEl>
                                              <p:pRg st="3" end="3"/>
                                            </p:txEl>
                                          </p:spTgt>
                                        </p:tgtEl>
                                        <p:attrNameLst>
                                          <p:attrName>ppt_x</p:attrName>
                                          <p:attrName>ppt_y</p:attrName>
                                        </p:attrNameLst>
                                      </p:cBhvr>
                                      <p:rCtr x="0" y="-3611"/>
                                    </p:animMotion>
                                    <p:animRot by="1500000">
                                      <p:cBhvr>
                                        <p:cTn id="31" dur="125" fill="hold">
                                          <p:stCondLst>
                                            <p:cond delay="0"/>
                                          </p:stCondLst>
                                        </p:cTn>
                                        <p:tgtEl>
                                          <p:spTgt spid="2">
                                            <p:txEl>
                                              <p:pRg st="3" end="3"/>
                                            </p:txEl>
                                          </p:spTgt>
                                        </p:tgtEl>
                                        <p:attrNameLst>
                                          <p:attrName>r</p:attrName>
                                        </p:attrNameLst>
                                      </p:cBhvr>
                                    </p:animRot>
                                    <p:animRot by="-1500000">
                                      <p:cBhvr>
                                        <p:cTn id="32" dur="125" fill="hold">
                                          <p:stCondLst>
                                            <p:cond delay="125"/>
                                          </p:stCondLst>
                                        </p:cTn>
                                        <p:tgtEl>
                                          <p:spTgt spid="2">
                                            <p:txEl>
                                              <p:pRg st="3" end="3"/>
                                            </p:txEl>
                                          </p:spTgt>
                                        </p:tgtEl>
                                        <p:attrNameLst>
                                          <p:attrName>r</p:attrName>
                                        </p:attrNameLst>
                                      </p:cBhvr>
                                    </p:animRot>
                                    <p:animRot by="-1500000">
                                      <p:cBhvr>
                                        <p:cTn id="33" dur="125" fill="hold">
                                          <p:stCondLst>
                                            <p:cond delay="250"/>
                                          </p:stCondLst>
                                        </p:cTn>
                                        <p:tgtEl>
                                          <p:spTgt spid="2">
                                            <p:txEl>
                                              <p:pRg st="3" end="3"/>
                                            </p:txEl>
                                          </p:spTgt>
                                        </p:tgtEl>
                                        <p:attrNameLst>
                                          <p:attrName>r</p:attrName>
                                        </p:attrNameLst>
                                      </p:cBhvr>
                                    </p:animRot>
                                    <p:animRot by="1500000">
                                      <p:cBhvr>
                                        <p:cTn id="34" dur="125" fill="hold">
                                          <p:stCondLst>
                                            <p:cond delay="375"/>
                                          </p:stCondLst>
                                        </p:cTn>
                                        <p:tgtEl>
                                          <p:spTgt spid="2">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4.16667E-7 -4.44444E-6 L -4.16667E-7 -0.07222 " pathEditMode="relative" rAng="0" ptsTypes="AA">
                                      <p:cBhvr>
                                        <p:cTn id="38" dur="250" accel="50000" decel="50000" autoRev="1" fill="hold">
                                          <p:stCondLst>
                                            <p:cond delay="0"/>
                                          </p:stCondLst>
                                        </p:cTn>
                                        <p:tgtEl>
                                          <p:spTgt spid="2">
                                            <p:txEl>
                                              <p:pRg st="4" end="4"/>
                                            </p:txEl>
                                          </p:spTgt>
                                        </p:tgtEl>
                                        <p:attrNameLst>
                                          <p:attrName>ppt_x</p:attrName>
                                          <p:attrName>ppt_y</p:attrName>
                                        </p:attrNameLst>
                                      </p:cBhvr>
                                      <p:rCtr x="0" y="-3611"/>
                                    </p:animMotion>
                                    <p:animRot by="1500000">
                                      <p:cBhvr>
                                        <p:cTn id="39" dur="125" fill="hold">
                                          <p:stCondLst>
                                            <p:cond delay="0"/>
                                          </p:stCondLst>
                                        </p:cTn>
                                        <p:tgtEl>
                                          <p:spTgt spid="2">
                                            <p:txEl>
                                              <p:pRg st="4" end="4"/>
                                            </p:txEl>
                                          </p:spTgt>
                                        </p:tgtEl>
                                        <p:attrNameLst>
                                          <p:attrName>r</p:attrName>
                                        </p:attrNameLst>
                                      </p:cBhvr>
                                    </p:animRot>
                                    <p:animRot by="-1500000">
                                      <p:cBhvr>
                                        <p:cTn id="40" dur="125" fill="hold">
                                          <p:stCondLst>
                                            <p:cond delay="125"/>
                                          </p:stCondLst>
                                        </p:cTn>
                                        <p:tgtEl>
                                          <p:spTgt spid="2">
                                            <p:txEl>
                                              <p:pRg st="4" end="4"/>
                                            </p:txEl>
                                          </p:spTgt>
                                        </p:tgtEl>
                                        <p:attrNameLst>
                                          <p:attrName>r</p:attrName>
                                        </p:attrNameLst>
                                      </p:cBhvr>
                                    </p:animRot>
                                    <p:animRot by="-1500000">
                                      <p:cBhvr>
                                        <p:cTn id="41" dur="125" fill="hold">
                                          <p:stCondLst>
                                            <p:cond delay="250"/>
                                          </p:stCondLst>
                                        </p:cTn>
                                        <p:tgtEl>
                                          <p:spTgt spid="2">
                                            <p:txEl>
                                              <p:pRg st="4" end="4"/>
                                            </p:txEl>
                                          </p:spTgt>
                                        </p:tgtEl>
                                        <p:attrNameLst>
                                          <p:attrName>r</p:attrName>
                                        </p:attrNameLst>
                                      </p:cBhvr>
                                    </p:animRot>
                                    <p:animRot by="1500000">
                                      <p:cBhvr>
                                        <p:cTn id="42" dur="125" fill="hold">
                                          <p:stCondLst>
                                            <p:cond delay="375"/>
                                          </p:stCondLst>
                                        </p:cTn>
                                        <p:tgtEl>
                                          <p:spTgt spid="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251323" y="1773973"/>
            <a:ext cx="6922209" cy="36351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Garantiza que los funcionarios del SGP de la SE cuenten con las competencias, habilidades y capacidades necesarias para un óptimo desempeño laboral y a su vez, contribuir al mejoramiento de su calidad de vida, desarrollando programas que permitan incrementar el sentido de pertenencia y la satisfacción en el desempeño de sus funciones.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Establece un plan de  bienestar al cual se le da ejecución, siguiendo lineamentos del Ministerio de Educación Nacional y la política de Bienestar. </a:t>
            </a:r>
            <a:endParaRPr lang="es-CO" sz="2200" b="1"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Bienestar Laboral</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7170" name="Picture 2" descr="Conjunto de parejas haciendo ejercicio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0501" y="1454972"/>
            <a:ext cx="5018468" cy="348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18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932608" y="1613264"/>
            <a:ext cx="6719459" cy="4186253"/>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Contribuye al mejoramiento de la calidad de vida de los funcionarios administrativos y docentes a través de un plan e de bienestar social y laboral, reconocer las necesidades de bienestar así como las d formación y capacitación, elaboración y ejecución del plan de bienestar.</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Incrementar el sentido de pertenencia y satisfacción en el desempeño de sus funciones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 la inducción al personal docente de las I.E</a:t>
            </a:r>
          </a:p>
          <a:p>
            <a:pPr algn="just">
              <a:buFont typeface="Arial" panose="020B0604020202020204" pitchFamily="34" charset="0"/>
              <a:buNone/>
            </a:pPr>
            <a:r>
              <a:rPr lang="es-CO" sz="2200" b="1" i="1" dirty="0" smtClean="0">
                <a:latin typeface="Arial" panose="020B0604020202020204" pitchFamily="34" charset="0"/>
                <a:cs typeface="Arial" panose="020B0604020202020204" pitchFamily="34" charset="0"/>
              </a:rPr>
              <a:t> </a:t>
            </a:r>
            <a:endParaRPr lang="es-CO" sz="2200" b="1" dirty="0" smtClean="0">
              <a:latin typeface="Arial" panose="020B0604020202020204" pitchFamily="34" charset="0"/>
              <a:cs typeface="Arial" panose="020B0604020202020204" pitchFamily="34" charset="0"/>
            </a:endParaRPr>
          </a:p>
          <a:p>
            <a:endParaRPr lang="es-CO" sz="2200" dirty="0">
              <a:latin typeface="Arial" panose="020B0604020202020204" pitchFamily="34" charset="0"/>
              <a:cs typeface="Arial" panose="020B0604020202020204" pitchFamily="34" charset="0"/>
            </a:endParaRPr>
          </a:p>
        </p:txBody>
      </p:sp>
      <p:sp>
        <p:nvSpPr>
          <p:cNvPr id="3" name="Rectángulo 2"/>
          <p:cNvSpPr/>
          <p:nvPr/>
        </p:nvSpPr>
        <p:spPr>
          <a:xfrm>
            <a:off x="180304" y="254643"/>
            <a:ext cx="117326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Bienestar Laboral</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8194" name="Picture 2" descr="Pausa activa, ejercicios de estiramiento, estilo plano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067" y="1613264"/>
            <a:ext cx="3386875" cy="338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80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anim calcmode="lin" valueType="num">
                                      <p:cBhvr>
                                        <p:cTn id="15"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2000"/>
                                        <p:tgtEl>
                                          <p:spTgt spid="2">
                                            <p:txEl>
                                              <p:pRg st="2" end="2"/>
                                            </p:txEl>
                                          </p:spTgt>
                                        </p:tgtEl>
                                      </p:cBhvr>
                                    </p:animEffect>
                                    <p:anim calcmode="lin" valueType="num">
                                      <p:cBhvr>
                                        <p:cTn id="22"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2">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2000"/>
                                        <p:tgtEl>
                                          <p:spTgt spid="2">
                                            <p:txEl>
                                              <p:pRg st="3" end="3"/>
                                            </p:txEl>
                                          </p:spTgt>
                                        </p:tgtEl>
                                      </p:cBhvr>
                                    </p:animEffect>
                                    <p:anim calcmode="lin" valueType="num">
                                      <p:cBhvr>
                                        <p:cTn id="29" dur="20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2" name="1 Título"/>
          <p:cNvSpPr>
            <a:spLocks noGrp="1"/>
          </p:cNvSpPr>
          <p:nvPr>
            <p:ph type="title" idx="4294967295"/>
          </p:nvPr>
        </p:nvSpPr>
        <p:spPr>
          <a:xfrm>
            <a:off x="403412" y="202304"/>
            <a:ext cx="9675724" cy="878474"/>
          </a:xfrm>
          <a:prstGeom prst="rect">
            <a:avLst/>
          </a:prstGeom>
        </p:spPr>
        <p:txBody>
          <a:bodyPr>
            <a:noAutofit/>
          </a:bodyPr>
          <a:lstStyle/>
          <a:p>
            <a:r>
              <a:rPr lang="es-CO" sz="4200" dirty="0" smtClean="0">
                <a:solidFill>
                  <a:schemeClr val="bg1"/>
                </a:solidFill>
                <a:latin typeface="Arial Black" panose="020B0A04020102020204" pitchFamily="34" charset="0"/>
              </a:rPr>
              <a:t>Salud y Seguridad en el Trabajo</a:t>
            </a:r>
            <a:endParaRPr lang="es-CO" sz="4200" dirty="0">
              <a:solidFill>
                <a:schemeClr val="bg1"/>
              </a:solidFill>
              <a:latin typeface="Arial Black" panose="020B0A04020102020204" pitchFamily="34" charset="0"/>
            </a:endParaRPr>
          </a:p>
        </p:txBody>
      </p:sp>
      <p:sp>
        <p:nvSpPr>
          <p:cNvPr id="10" name="2 Marcador de contenido"/>
          <p:cNvSpPr txBox="1">
            <a:spLocks/>
          </p:cNvSpPr>
          <p:nvPr/>
        </p:nvSpPr>
        <p:spPr>
          <a:xfrm>
            <a:off x="95132" y="1633564"/>
            <a:ext cx="7081594" cy="3556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buFont typeface="Wingdings" panose="05000000000000000000" pitchFamily="2" charset="2"/>
              <a:buChar char="v"/>
              <a:tabLst>
                <a:tab pos="449580" algn="l"/>
                <a:tab pos="899160" algn="l"/>
                <a:tab pos="1348740" algn="l"/>
                <a:tab pos="1798320" algn="l"/>
                <a:tab pos="2247900" algn="l"/>
                <a:tab pos="2697480" algn="l"/>
                <a:tab pos="3147060" algn="l"/>
                <a:tab pos="3596640" algn="l"/>
                <a:tab pos="4046220" algn="l"/>
                <a:tab pos="4495800" algn="l"/>
                <a:tab pos="4945380" algn="l"/>
                <a:tab pos="5394960" algn="l"/>
                <a:tab pos="5844540" algn="l"/>
                <a:tab pos="6294120" algn="l"/>
                <a:tab pos="6743700" algn="l"/>
                <a:tab pos="7193280" algn="l"/>
              </a:tabLst>
            </a:pPr>
            <a:r>
              <a:rPr lang="es-ES_tradnl" sz="2200" b="1" dirty="0" smtClean="0">
                <a:latin typeface="Arial" panose="020B0604020202020204" pitchFamily="34" charset="0"/>
                <a:cs typeface="Arial" panose="020B0604020202020204" pitchFamily="34" charset="0"/>
              </a:rPr>
              <a:t>Es una herramienta de gestión para mejorar la calidad de vida laboral, las condiciones de trabajo y el bienestar de los servidores públicos de la Secretaría de Educación y las Instituciones Educativas; repercutiendo positivamente en la prestación del servicio, el incremento de la productividad y en el control de pérdidas, tanto para los servidores públicos como para la entidad</a:t>
            </a:r>
            <a:r>
              <a:rPr lang="es-ES_tradnl" sz="2200" dirty="0" smtClean="0">
                <a:latin typeface="Arial" panose="020B0604020202020204" pitchFamily="34" charset="0"/>
                <a:ea typeface="Calibri"/>
                <a:cs typeface="Arial" panose="020B0604020202020204" pitchFamily="34" charset="0"/>
              </a:rPr>
              <a:t>.</a:t>
            </a:r>
            <a:endParaRPr lang="es-CO" sz="2200" dirty="0">
              <a:latin typeface="Arial" panose="020B0604020202020204" pitchFamily="34" charset="0"/>
              <a:ea typeface="Times New Roman"/>
              <a:cs typeface="Arial" panose="020B0604020202020204" pitchFamily="34" charset="0"/>
            </a:endParaRPr>
          </a:p>
        </p:txBody>
      </p:sp>
      <p:pic>
        <p:nvPicPr>
          <p:cNvPr id="9218" name="Picture 2" descr="Patients and doctor advertising health insurance. People presenting medical checklist. Vector illustration for healthcare, protection, security, medical service concept"/>
          <p:cNvPicPr>
            <a:picLocks noChangeAspect="1" noChangeArrowheads="1"/>
          </p:cNvPicPr>
          <p:nvPr/>
        </p:nvPicPr>
        <p:blipFill rotWithShape="1">
          <a:blip r:embed="rId2">
            <a:extLst>
              <a:ext uri="{28A0092B-C50C-407E-A947-70E740481C1C}">
                <a14:useLocalDpi xmlns:a14="http://schemas.microsoft.com/office/drawing/2010/main" val="0"/>
              </a:ext>
            </a:extLst>
          </a:blip>
          <a:srcRect b="4463"/>
          <a:stretch/>
        </p:blipFill>
        <p:spPr bwMode="auto">
          <a:xfrm>
            <a:off x="7511631" y="1157045"/>
            <a:ext cx="4026684" cy="3846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93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10">
                                            <p:txEl>
                                              <p:pRg st="0" end="0"/>
                                            </p:txEl>
                                          </p:spTgt>
                                        </p:tgtEl>
                                      </p:cBhvr>
                                    </p:animEffect>
                                    <p:set>
                                      <p:cBhvr>
                                        <p:cTn id="7" dur="1" fill="hold">
                                          <p:stCondLst>
                                            <p:cond delay="499"/>
                                          </p:stCondLst>
                                        </p:cTn>
                                        <p:tgtEl>
                                          <p:spTgt spid="10">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2" name="1 Título"/>
          <p:cNvSpPr>
            <a:spLocks noGrp="1"/>
          </p:cNvSpPr>
          <p:nvPr>
            <p:ph type="title" idx="4294967295"/>
          </p:nvPr>
        </p:nvSpPr>
        <p:spPr>
          <a:xfrm>
            <a:off x="403412" y="202304"/>
            <a:ext cx="9675724" cy="878474"/>
          </a:xfrm>
          <a:prstGeom prst="rect">
            <a:avLst/>
          </a:prstGeom>
        </p:spPr>
        <p:txBody>
          <a:bodyPr>
            <a:noAutofit/>
          </a:bodyPr>
          <a:lstStyle/>
          <a:p>
            <a:r>
              <a:rPr lang="es-CO" sz="4200" dirty="0" smtClean="0">
                <a:solidFill>
                  <a:schemeClr val="bg1"/>
                </a:solidFill>
                <a:latin typeface="Arial Black" panose="020B0A04020102020204" pitchFamily="34" charset="0"/>
              </a:rPr>
              <a:t>Salud y Seguridad en el Trabajo</a:t>
            </a:r>
            <a:endParaRPr lang="es-CO" sz="4200" dirty="0">
              <a:solidFill>
                <a:schemeClr val="bg1"/>
              </a:solidFill>
              <a:latin typeface="Arial Black" panose="020B0A04020102020204" pitchFamily="34" charset="0"/>
            </a:endParaRPr>
          </a:p>
        </p:txBody>
      </p:sp>
      <p:sp>
        <p:nvSpPr>
          <p:cNvPr id="11" name="2 Marcador de contenido"/>
          <p:cNvSpPr txBox="1">
            <a:spLocks/>
          </p:cNvSpPr>
          <p:nvPr/>
        </p:nvSpPr>
        <p:spPr>
          <a:xfrm>
            <a:off x="5039568" y="1285834"/>
            <a:ext cx="6786308" cy="440056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v"/>
              <a:defRPr/>
            </a:pPr>
            <a:r>
              <a:rPr lang="es-ES" sz="2200" b="1" u="sng" dirty="0" smtClean="0">
                <a:latin typeface="Arial" panose="020B0604020202020204" pitchFamily="34" charset="0"/>
                <a:cs typeface="Arial" panose="020B0604020202020204" pitchFamily="34" charset="0"/>
              </a:rPr>
              <a:t>LEY 1562/2012 </a:t>
            </a:r>
          </a:p>
          <a:p>
            <a:pPr marL="0" indent="0" algn="just">
              <a:buFont typeface="Arial" panose="020B0604020202020204" pitchFamily="34" charset="0"/>
              <a:buNone/>
              <a:defRPr/>
            </a:pPr>
            <a:r>
              <a:rPr lang="es-CO" sz="2200" b="1" dirty="0" smtClean="0">
                <a:latin typeface="Arial" panose="020B0604020202020204" pitchFamily="34" charset="0"/>
                <a:cs typeface="Arial" panose="020B0604020202020204" pitchFamily="34" charset="0"/>
              </a:rPr>
              <a:t>Es accidente de trabajo todo suceso repentino que sobrevenga por causa o con ocasión del trabajo, y que produzca en el trabajador una lesión orgánica, una perturbación funcional o psiquiátrica, una invalidez o la muerte.</a:t>
            </a:r>
          </a:p>
          <a:p>
            <a:pPr algn="just">
              <a:buFont typeface="Wingdings" pitchFamily="2" charset="2"/>
              <a:buChar char="v"/>
            </a:pPr>
            <a:r>
              <a:rPr lang="es-ES" sz="2200" b="1" u="sng" dirty="0" smtClean="0">
                <a:latin typeface="Arial" pitchFamily="34" charset="0"/>
                <a:cs typeface="Arial" pitchFamily="34" charset="0"/>
              </a:rPr>
              <a:t>LEY 1562/2012 </a:t>
            </a:r>
          </a:p>
          <a:p>
            <a:pPr marL="0" indent="0" algn="just">
              <a:buFont typeface="Arial" panose="020B0604020202020204" pitchFamily="34" charset="0"/>
              <a:buNone/>
              <a:defRPr/>
            </a:pPr>
            <a:r>
              <a:rPr lang="es-CO" sz="2200" b="1" dirty="0" smtClean="0">
                <a:latin typeface="Arial" panose="020B0604020202020204" pitchFamily="34" charset="0"/>
                <a:cs typeface="Arial" panose="020B0604020202020204" pitchFamily="34" charset="0"/>
              </a:rPr>
              <a:t>Accidente de trabajo es aquel que se produce durante la ejecución de órdenes del empleador, o contratante durante la ejecución de una labor bajo su autoridad, aún fuera del lugar y horas de trabajo.</a:t>
            </a:r>
          </a:p>
          <a:p>
            <a:endParaRPr lang="es-CO" sz="2200" dirty="0" smtClean="0">
              <a:latin typeface="Arial" panose="020B0604020202020204" pitchFamily="34" charset="0"/>
              <a:cs typeface="Arial" panose="020B0604020202020204" pitchFamily="34" charset="0"/>
            </a:endParaRPr>
          </a:p>
          <a:p>
            <a:endParaRPr lang="es-CO" sz="2200" dirty="0">
              <a:latin typeface="Arial" panose="020B0604020202020204" pitchFamily="34" charset="0"/>
              <a:cs typeface="Arial" panose="020B0604020202020204" pitchFamily="34" charset="0"/>
            </a:endParaRPr>
          </a:p>
        </p:txBody>
      </p:sp>
      <p:pic>
        <p:nvPicPr>
          <p:cNvPr id="10242" name="Picture 2" descr="Nuevo concepto normal en la oficina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t="7722"/>
          <a:stretch/>
        </p:blipFill>
        <p:spPr bwMode="auto">
          <a:xfrm>
            <a:off x="1043189" y="1578186"/>
            <a:ext cx="3687286" cy="340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95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11">
                                            <p:txEl>
                                              <p:pRg st="0" end="0"/>
                                            </p:txEl>
                                          </p:spTgt>
                                        </p:tgtEl>
                                      </p:cBhvr>
                                    </p:animEffect>
                                    <p:set>
                                      <p:cBhvr>
                                        <p:cTn id="7" dur="1" fill="hold">
                                          <p:stCondLst>
                                            <p:cond delay="1999"/>
                                          </p:stCondLst>
                                        </p:cTn>
                                        <p:tgtEl>
                                          <p:spTgt spid="11">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xit" presetSubtype="1" fill="hold" grpId="0" nodeType="clickEffect">
                                  <p:stCondLst>
                                    <p:cond delay="0"/>
                                  </p:stCondLst>
                                  <p:childTnLst>
                                    <p:animEffect transition="out" filter="wheel(1)">
                                      <p:cBhvr>
                                        <p:cTn id="11" dur="2000"/>
                                        <p:tgtEl>
                                          <p:spTgt spid="11">
                                            <p:txEl>
                                              <p:pRg st="1" end="1"/>
                                            </p:txEl>
                                          </p:spTgt>
                                        </p:tgtEl>
                                      </p:cBhvr>
                                    </p:animEffect>
                                    <p:set>
                                      <p:cBhvr>
                                        <p:cTn id="12" dur="1" fill="hold">
                                          <p:stCondLst>
                                            <p:cond delay="1999"/>
                                          </p:stCondLst>
                                        </p:cTn>
                                        <p:tgtEl>
                                          <p:spTgt spid="11">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1" presetClass="exit" presetSubtype="1" fill="hold" grpId="0" nodeType="clickEffect">
                                  <p:stCondLst>
                                    <p:cond delay="0"/>
                                  </p:stCondLst>
                                  <p:childTnLst>
                                    <p:animEffect transition="out" filter="wheel(1)">
                                      <p:cBhvr>
                                        <p:cTn id="16" dur="2000"/>
                                        <p:tgtEl>
                                          <p:spTgt spid="11">
                                            <p:txEl>
                                              <p:pRg st="2" end="2"/>
                                            </p:txEl>
                                          </p:spTgt>
                                        </p:tgtEl>
                                      </p:cBhvr>
                                    </p:animEffect>
                                    <p:set>
                                      <p:cBhvr>
                                        <p:cTn id="17" dur="1" fill="hold">
                                          <p:stCondLst>
                                            <p:cond delay="1999"/>
                                          </p:stCondLst>
                                        </p:cTn>
                                        <p:tgtEl>
                                          <p:spTgt spid="11">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1" presetClass="exit" presetSubtype="1" fill="hold" grpId="0" nodeType="clickEffect">
                                  <p:stCondLst>
                                    <p:cond delay="0"/>
                                  </p:stCondLst>
                                  <p:childTnLst>
                                    <p:animEffect transition="out" filter="wheel(1)">
                                      <p:cBhvr>
                                        <p:cTn id="21" dur="2000"/>
                                        <p:tgtEl>
                                          <p:spTgt spid="11">
                                            <p:txEl>
                                              <p:pRg st="3" end="3"/>
                                            </p:txEl>
                                          </p:spTgt>
                                        </p:tgtEl>
                                      </p:cBhvr>
                                    </p:animEffect>
                                    <p:set>
                                      <p:cBhvr>
                                        <p:cTn id="22" dur="1" fill="hold">
                                          <p:stCondLst>
                                            <p:cond delay="1999"/>
                                          </p:stCondLst>
                                        </p:cTn>
                                        <p:tgtEl>
                                          <p:spTgt spid="11">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2" name="1 Título"/>
          <p:cNvSpPr>
            <a:spLocks noGrp="1"/>
          </p:cNvSpPr>
          <p:nvPr>
            <p:ph type="title" idx="4294967295"/>
          </p:nvPr>
        </p:nvSpPr>
        <p:spPr>
          <a:xfrm>
            <a:off x="403412" y="202304"/>
            <a:ext cx="9675724" cy="878474"/>
          </a:xfrm>
          <a:prstGeom prst="rect">
            <a:avLst/>
          </a:prstGeom>
        </p:spPr>
        <p:txBody>
          <a:bodyPr>
            <a:noAutofit/>
          </a:bodyPr>
          <a:lstStyle/>
          <a:p>
            <a:r>
              <a:rPr lang="es-CO" sz="4200" dirty="0" smtClean="0">
                <a:solidFill>
                  <a:schemeClr val="bg1"/>
                </a:solidFill>
                <a:latin typeface="Arial Black" panose="020B0A04020102020204" pitchFamily="34" charset="0"/>
              </a:rPr>
              <a:t>Nómina</a:t>
            </a:r>
            <a:endParaRPr lang="es-CO" sz="4200" dirty="0">
              <a:solidFill>
                <a:schemeClr val="bg1"/>
              </a:solidFill>
              <a:latin typeface="Arial Black" panose="020B0A04020102020204" pitchFamily="34" charset="0"/>
            </a:endParaRPr>
          </a:p>
        </p:txBody>
      </p:sp>
      <p:sp>
        <p:nvSpPr>
          <p:cNvPr id="12" name="2 Marcador de contenido"/>
          <p:cNvSpPr txBox="1">
            <a:spLocks/>
          </p:cNvSpPr>
          <p:nvPr/>
        </p:nvSpPr>
        <p:spPr>
          <a:xfrm>
            <a:off x="5310828" y="2289127"/>
            <a:ext cx="6227487" cy="30253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Administra y liquida la nómina de los funcionarios docentes y administrativos del SGP.</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Actualiza Novedades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Liquida Horas Extras</a:t>
            </a:r>
            <a:endParaRPr lang="es-CO" sz="2200" b="1" dirty="0">
              <a:latin typeface="Arial" panose="020B0604020202020204" pitchFamily="34" charset="0"/>
              <a:cs typeface="Arial" panose="020B0604020202020204" pitchFamily="34" charset="0"/>
            </a:endParaRPr>
          </a:p>
        </p:txBody>
      </p:sp>
      <p:pic>
        <p:nvPicPr>
          <p:cNvPr id="13" name="Picture 2" descr="Concepto de pago de impuesto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7734" y="1285834"/>
            <a:ext cx="3645481" cy="37037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26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2 Marcador de contenido"/>
          <p:cNvSpPr txBox="1">
            <a:spLocks/>
          </p:cNvSpPr>
          <p:nvPr/>
        </p:nvSpPr>
        <p:spPr>
          <a:xfrm>
            <a:off x="756908" y="2378359"/>
            <a:ext cx="5386313" cy="25156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Administra las hojas de vida</a:t>
            </a:r>
          </a:p>
          <a:p>
            <a:pPr algn="just">
              <a:buFont typeface="Wingdings" pitchFamily="2" charset="2"/>
              <a:buChar char="v"/>
            </a:pPr>
            <a:endParaRPr lang="es-CO" sz="2200" b="1" dirty="0" smtClean="0">
              <a:latin typeface="Arial" panose="020B0604020202020204" pitchFamily="34" charset="0"/>
              <a:cs typeface="Arial" panose="020B0604020202020204" pitchFamily="34" charset="0"/>
            </a:endParaRP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Actualiza del sistema de información para la generación de certificados</a:t>
            </a:r>
            <a:r>
              <a:rPr lang="es-CO" sz="2200" b="1" i="1" dirty="0" smtClean="0">
                <a:latin typeface="Arial" panose="020B0604020202020204" pitchFamily="34" charset="0"/>
                <a:cs typeface="Arial" panose="020B0604020202020204" pitchFamily="34" charset="0"/>
              </a:rPr>
              <a:t>. </a:t>
            </a:r>
            <a:endParaRPr lang="es-CO" sz="2200" b="1" dirty="0">
              <a:latin typeface="Arial" panose="020B0604020202020204" pitchFamily="34" charset="0"/>
              <a:cs typeface="Arial" panose="020B0604020202020204" pitchFamily="34" charset="0"/>
            </a:endParaRPr>
          </a:p>
        </p:txBody>
      </p:sp>
      <p:sp>
        <p:nvSpPr>
          <p:cNvPr id="18"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Historia Laboral</a:t>
            </a:r>
            <a:endParaRPr lang="es-CO" sz="4200" dirty="0">
              <a:solidFill>
                <a:schemeClr val="bg1"/>
              </a:solidFill>
              <a:latin typeface="Arial Black" panose="020B0A04020102020204" pitchFamily="34" charset="0"/>
            </a:endParaRPr>
          </a:p>
        </p:txBody>
      </p:sp>
      <p:pic>
        <p:nvPicPr>
          <p:cNvPr id="14338" name="Picture 2" descr="Gente de negocios trabajando y buscando candidato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5033" y="1428588"/>
            <a:ext cx="5214733" cy="34653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80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0">
                                            <p:txEl>
                                              <p:pRg st="0" end="0"/>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18" presetClass="emph" presetSubtype="0" fill="hold" grpId="0" nodeType="clickEffect">
                                  <p:stCondLst>
                                    <p:cond delay="0"/>
                                  </p:stCondLst>
                                  <p:iterate type="lt">
                                    <p:tmPct val="4000"/>
                                  </p:iterate>
                                  <p:childTnLst>
                                    <p:set>
                                      <p:cBhvr override="childStyle">
                                        <p:cTn id="10" dur="500" fill="hold"/>
                                        <p:tgtEl>
                                          <p:spTgt spid="10">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Administrativa y Financiera</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Atención al Ciudadano - SAC</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2" name="2 Marcador de contenido"/>
          <p:cNvSpPr txBox="1">
            <a:spLocks/>
          </p:cNvSpPr>
          <p:nvPr/>
        </p:nvSpPr>
        <p:spPr>
          <a:xfrm>
            <a:off x="5464774" y="2539097"/>
            <a:ext cx="6073541" cy="24050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t>Atiende, direcciona y hace seguimiento a   solicitudes hechas por los usuarios</a:t>
            </a:r>
          </a:p>
          <a:p>
            <a:pPr algn="just">
              <a:buFont typeface="Wingdings" pitchFamily="2" charset="2"/>
              <a:buChar char="v"/>
            </a:pPr>
            <a:endParaRPr lang="es-CO" sz="2200" b="1" dirty="0" smtClean="0"/>
          </a:p>
          <a:p>
            <a:pPr algn="just">
              <a:buFont typeface="Wingdings" pitchFamily="2" charset="2"/>
              <a:buChar char="v"/>
            </a:pPr>
            <a:r>
              <a:rPr lang="es-CO" sz="2200" b="1" dirty="0" smtClean="0"/>
              <a:t>Recibir y enviar correspondencia</a:t>
            </a:r>
          </a:p>
          <a:p>
            <a:pPr algn="just">
              <a:buFont typeface="Wingdings" pitchFamily="2" charset="2"/>
              <a:buChar char="v"/>
            </a:pPr>
            <a:endParaRPr lang="es-CO" sz="2200" b="1" dirty="0" smtClean="0"/>
          </a:p>
          <a:p>
            <a:pPr algn="just">
              <a:buFont typeface="Wingdings" pitchFamily="2" charset="2"/>
              <a:buChar char="v"/>
            </a:pPr>
            <a:r>
              <a:rPr lang="es-CO" sz="2200" b="1" dirty="0" smtClean="0"/>
              <a:t>Medir la satisfacción del cliente</a:t>
            </a:r>
            <a:endParaRPr lang="es-CO" sz="2200" dirty="0"/>
          </a:p>
        </p:txBody>
      </p:sp>
      <p:pic>
        <p:nvPicPr>
          <p:cNvPr id="13314" name="Picture 2" descr="Trabajador hablando por teléfono con un cliente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b="7753"/>
          <a:stretch/>
        </p:blipFill>
        <p:spPr bwMode="auto">
          <a:xfrm>
            <a:off x="1833789" y="2320157"/>
            <a:ext cx="2944272" cy="27160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698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xEl>
                                              <p:pRg st="0" end="0"/>
                                            </p:txEl>
                                          </p:spTgt>
                                        </p:tgtEl>
                                      </p:cBhvr>
                                    </p:animEffect>
                                    <p:set>
                                      <p:cBhvr>
                                        <p:cTn id="7" dur="1" fill="hold">
                                          <p:stCondLst>
                                            <p:cond delay="499"/>
                                          </p:stCondLst>
                                        </p:cTn>
                                        <p:tgtEl>
                                          <p:spTgt spid="12">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2">
                                            <p:txEl>
                                              <p:pRg st="2" end="2"/>
                                            </p:txEl>
                                          </p:spTgt>
                                        </p:tgtEl>
                                      </p:cBhvr>
                                    </p:animEffect>
                                    <p:set>
                                      <p:cBhvr>
                                        <p:cTn id="12" dur="1" fill="hold">
                                          <p:stCondLst>
                                            <p:cond delay="499"/>
                                          </p:stCondLst>
                                        </p:cTn>
                                        <p:tgtEl>
                                          <p:spTgt spid="12">
                                            <p:txEl>
                                              <p:pRg st="2" end="2"/>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2">
                                            <p:txEl>
                                              <p:pRg st="4" end="4"/>
                                            </p:txEl>
                                          </p:spTgt>
                                        </p:tgtEl>
                                      </p:cBhvr>
                                    </p:animEffect>
                                    <p:set>
                                      <p:cBhvr>
                                        <p:cTn id="17" dur="1" fill="hold">
                                          <p:stCondLst>
                                            <p:cond delay="499"/>
                                          </p:stCondLst>
                                        </p:cTn>
                                        <p:tgtEl>
                                          <p:spTgt spid="12">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Administrativa y Financiera</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Grupo de Presupuesto</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3" name="2 Marcador de contenido"/>
          <p:cNvSpPr txBox="1">
            <a:spLocks/>
          </p:cNvSpPr>
          <p:nvPr/>
        </p:nvSpPr>
        <p:spPr>
          <a:xfrm>
            <a:off x="403412" y="2255468"/>
            <a:ext cx="6972358" cy="29089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dirty="0" smtClean="0">
                <a:latin typeface="Arial" panose="020B0604020202020204" pitchFamily="34" charset="0"/>
                <a:cs typeface="Arial" panose="020B0604020202020204" pitchFamily="34" charset="0"/>
              </a:rPr>
              <a:t> </a:t>
            </a:r>
            <a:r>
              <a:rPr lang="es-CO" sz="2200" b="1" dirty="0" smtClean="0">
                <a:latin typeface="Arial" panose="020B0604020202020204" pitchFamily="34" charset="0"/>
                <a:cs typeface="Arial" panose="020B0604020202020204" pitchFamily="34" charset="0"/>
              </a:rPr>
              <a:t>Elaborar presupuesto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 Ejecutar presupuesto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Realizar seguimiento de presupuesto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Elaborar y realizar seguimiento al plan anualizado y mensual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Verificar y consolidar información de las Instituciones educativas Fondos de servicios  educativos  y hacerles seguimiento. </a:t>
            </a:r>
          </a:p>
          <a:p>
            <a:endParaRPr lang="es-CO" sz="2200" dirty="0" smtClean="0">
              <a:latin typeface="Arial" panose="020B0604020202020204" pitchFamily="34" charset="0"/>
              <a:cs typeface="Arial" panose="020B0604020202020204" pitchFamily="34" charset="0"/>
            </a:endParaRPr>
          </a:p>
          <a:p>
            <a:endParaRPr lang="es-CO" sz="2200" dirty="0">
              <a:latin typeface="Arial" panose="020B0604020202020204" pitchFamily="34" charset="0"/>
              <a:cs typeface="Arial" panose="020B0604020202020204" pitchFamily="34" charset="0"/>
            </a:endParaRPr>
          </a:p>
        </p:txBody>
      </p:sp>
      <p:pic>
        <p:nvPicPr>
          <p:cNvPr id="16386" name="Picture 2" descr="Servicio de documento fiscal con monedas y billete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5770" y="1967652"/>
            <a:ext cx="3750311" cy="34028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51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circle(in)">
                                      <p:cBhvr>
                                        <p:cTn id="7" dur="2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circle(in)">
                                      <p:cBhvr>
                                        <p:cTn id="12" dur="20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circle(in)">
                                      <p:cBhvr>
                                        <p:cTn id="17" dur="20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circle(in)">
                                      <p:cBhvr>
                                        <p:cTn id="22" dur="20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circle(in)">
                                      <p:cBhvr>
                                        <p:cTn id="27"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8787" y="1704114"/>
            <a:ext cx="3709116" cy="1938992"/>
          </a:xfrm>
          <a:prstGeom prst="rect">
            <a:avLst/>
          </a:prstGeom>
          <a:noFill/>
          <a:ln>
            <a:noFill/>
          </a:ln>
        </p:spPr>
        <p:txBody>
          <a:bodyPr wrap="square">
            <a:spAutoFit/>
          </a:bodyPr>
          <a:lstStyle/>
          <a:p>
            <a:pPr algn="ctr"/>
            <a:r>
              <a:rPr lang="es-CO" sz="4000" b="1" dirty="0" smtClean="0">
                <a:ln w="12700">
                  <a:noFill/>
                  <a:prstDash val="solid"/>
                </a:ln>
                <a:solidFill>
                  <a:schemeClr val="tx2">
                    <a:lumMod val="75000"/>
                  </a:schemeClr>
                </a:solidFill>
                <a:latin typeface="Arial Black" panose="020B0A04020102020204" pitchFamily="34" charset="0"/>
              </a:rPr>
              <a:t>SISTEMA INTEGRADO DE GESTIÓN</a:t>
            </a:r>
            <a:endParaRPr lang="es-CO" sz="4000" b="1" dirty="0">
              <a:ln w="12700">
                <a:noFill/>
                <a:prstDash val="solid"/>
              </a:ln>
              <a:solidFill>
                <a:schemeClr val="tx2">
                  <a:lumMod val="75000"/>
                </a:schemeClr>
              </a:solidFill>
              <a:latin typeface="Arial Black" panose="020B0A040201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6487" y="-473"/>
            <a:ext cx="8415514" cy="5911876"/>
          </a:xfrm>
          <a:prstGeom prst="rect">
            <a:avLst/>
          </a:prstGeom>
        </p:spPr>
      </p:pic>
    </p:spTree>
    <p:extLst>
      <p:ext uri="{BB962C8B-B14F-4D97-AF65-F5344CB8AC3E}">
        <p14:creationId xmlns:p14="http://schemas.microsoft.com/office/powerpoint/2010/main" val="4343259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Administrativa y Financiera</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Grupo de Contratación</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2" name="2 Marcador de contenido"/>
          <p:cNvSpPr txBox="1">
            <a:spLocks/>
          </p:cNvSpPr>
          <p:nvPr/>
        </p:nvSpPr>
        <p:spPr>
          <a:xfrm>
            <a:off x="5039568" y="2270707"/>
            <a:ext cx="6740198" cy="3116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Adquirir bienes y servicios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Elaborar y hacer seguimiento al plan de compras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Manejar requerimientos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Administrar etapa precontractual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Administrar etapa contractual</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Realizar seguimiento y administrar convenios y contratos</a:t>
            </a:r>
            <a:endParaRPr lang="es-CO" sz="2200" b="1" dirty="0">
              <a:latin typeface="Arial" panose="020B0604020202020204" pitchFamily="34" charset="0"/>
              <a:cs typeface="Arial" panose="020B0604020202020204" pitchFamily="34" charset="0"/>
            </a:endParaRPr>
          </a:p>
        </p:txBody>
      </p:sp>
      <p:pic>
        <p:nvPicPr>
          <p:cNvPr id="17410" name="Picture 2" descr="Hombre de negocios agitando las manos sobre un contrato firmado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2207" y="2144024"/>
            <a:ext cx="3370238" cy="33702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9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inVertic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barn(inVertical)">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barn(inVertical)">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barn(inVertical)">
                                      <p:cBhvr>
                                        <p:cTn id="22" dur="5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barn(inVertical)">
                                      <p:cBhvr>
                                        <p:cTn id="27" dur="5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xEl>
                                              <p:pRg st="5" end="5"/>
                                            </p:txEl>
                                          </p:spTgt>
                                        </p:tgtEl>
                                        <p:attrNameLst>
                                          <p:attrName>style.visibility</p:attrName>
                                        </p:attrNameLst>
                                      </p:cBhvr>
                                      <p:to>
                                        <p:strVal val="visible"/>
                                      </p:to>
                                    </p:set>
                                    <p:animEffect transition="in" filter="barn(inVertical)">
                                      <p:cBhvr>
                                        <p:cTn id="32"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Administrativa y Financiera</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Servicios Informáticos</a:t>
            </a:r>
            <a:endParaRPr lang="es-CO" sz="6000" b="1" dirty="0">
              <a:ln w="12700">
                <a:noFill/>
                <a:prstDash val="solid"/>
              </a:ln>
              <a:solidFill>
                <a:schemeClr val="tx2">
                  <a:lumMod val="75000"/>
                </a:schemeClr>
              </a:solidFill>
              <a:latin typeface="Arial Black" panose="020B0A04020102020204" pitchFamily="34" charset="0"/>
            </a:endParaRPr>
          </a:p>
        </p:txBody>
      </p:sp>
      <p:pic>
        <p:nvPicPr>
          <p:cNvPr id="18434" name="Picture 2" descr="Plantilla de landing page isométrica de programación vector gratuito"/>
          <p:cNvPicPr>
            <a:picLocks noChangeAspect="1" noChangeArrowheads="1"/>
          </p:cNvPicPr>
          <p:nvPr/>
        </p:nvPicPr>
        <p:blipFill rotWithShape="1">
          <a:blip r:embed="rId2">
            <a:extLst>
              <a:ext uri="{28A0092B-C50C-407E-A947-70E740481C1C}">
                <a14:useLocalDpi xmlns:a14="http://schemas.microsoft.com/office/drawing/2010/main" val="0"/>
              </a:ext>
            </a:extLst>
          </a:blip>
          <a:srcRect l="9271" t="10010" r="41482" b="12819"/>
          <a:stretch/>
        </p:blipFill>
        <p:spPr bwMode="auto">
          <a:xfrm>
            <a:off x="7675809" y="2151896"/>
            <a:ext cx="4219867" cy="3386021"/>
          </a:xfrm>
          <a:prstGeom prst="rect">
            <a:avLst/>
          </a:prstGeom>
          <a:noFill/>
          <a:extLst>
            <a:ext uri="{909E8E84-426E-40DD-AFC4-6F175D3DCCD1}">
              <a14:hiddenFill xmlns:a14="http://schemas.microsoft.com/office/drawing/2010/main">
                <a:solidFill>
                  <a:srgbClr val="FFFFFF"/>
                </a:solidFill>
              </a14:hiddenFill>
            </a:ext>
          </a:extLst>
        </p:spPr>
      </p:pic>
      <p:sp>
        <p:nvSpPr>
          <p:cNvPr id="13" name="2 Marcador de contenido"/>
          <p:cNvSpPr txBox="1">
            <a:spLocks/>
          </p:cNvSpPr>
          <p:nvPr/>
        </p:nvSpPr>
        <p:spPr>
          <a:xfrm>
            <a:off x="403412" y="2621787"/>
            <a:ext cx="7168380" cy="244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smtClean="0">
                <a:latin typeface="Arial" panose="020B0604020202020204" pitchFamily="34" charset="0"/>
                <a:cs typeface="Arial" panose="020B0604020202020204" pitchFamily="34" charset="0"/>
              </a:rPr>
              <a:t>Área encargada del mantenimiento y soporte técnico de la infraestructura tecnológica</a:t>
            </a:r>
          </a:p>
          <a:p>
            <a:pPr algn="just">
              <a:buFont typeface="Wingdings" pitchFamily="2" charset="2"/>
              <a:buChar char="v"/>
            </a:pPr>
            <a:r>
              <a:rPr lang="es-CO" sz="2200" b="1" smtClean="0">
                <a:latin typeface="Arial" panose="020B0604020202020204" pitchFamily="34" charset="0"/>
                <a:cs typeface="Arial" panose="020B0604020202020204" pitchFamily="34" charset="0"/>
              </a:rPr>
              <a:t>Vela por la seguridad de la plataforma tecnológica</a:t>
            </a:r>
          </a:p>
          <a:p>
            <a:pPr algn="just">
              <a:buFont typeface="Wingdings" pitchFamily="2" charset="2"/>
              <a:buChar char="v"/>
            </a:pPr>
            <a:r>
              <a:rPr lang="es-CO" sz="2200" b="1" smtClean="0">
                <a:latin typeface="Arial" panose="020B0604020202020204" pitchFamily="34" charset="0"/>
                <a:cs typeface="Arial" panose="020B0604020202020204" pitchFamily="34" charset="0"/>
              </a:rPr>
              <a:t>Administra la plataforma</a:t>
            </a:r>
          </a:p>
          <a:p>
            <a:pPr algn="just">
              <a:buFont typeface="Wingdings" pitchFamily="2" charset="2"/>
              <a:buChar char="v"/>
            </a:pPr>
            <a:r>
              <a:rPr lang="es-CO" sz="2200" b="1" smtClean="0">
                <a:latin typeface="Arial" panose="020B0604020202020204" pitchFamily="34" charset="0"/>
                <a:cs typeface="Arial" panose="020B0604020202020204" pitchFamily="34" charset="0"/>
              </a:rPr>
              <a:t>Gestiona los contenidos de la página web y de redes sociales</a:t>
            </a:r>
          </a:p>
          <a:p>
            <a:pPr>
              <a:buFont typeface="Wingdings" pitchFamily="2" charset="2"/>
              <a:buChar char="v"/>
            </a:pPr>
            <a:endParaRPr lang="es-CO"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594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Código Único Disciplinario</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Ley 734 de 2002</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2" name="2 Marcador de contenido"/>
          <p:cNvSpPr txBox="1">
            <a:spLocks/>
          </p:cNvSpPr>
          <p:nvPr/>
        </p:nvSpPr>
        <p:spPr>
          <a:xfrm>
            <a:off x="3659469" y="2187193"/>
            <a:ext cx="7311033" cy="322154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buFont typeface="Wingdings" pitchFamily="2" charset="2"/>
              <a:buChar char="v"/>
            </a:pPr>
            <a:r>
              <a:rPr lang="es-CO" sz="2200" b="1" dirty="0" smtClean="0">
                <a:latin typeface="Arial" panose="020B0604020202020204" pitchFamily="34" charset="0"/>
                <a:cs typeface="Arial" panose="020B0604020202020204" pitchFamily="34" charset="0"/>
              </a:rPr>
              <a:t>Incumplimiento de deberes (Art.34.CDU)</a:t>
            </a:r>
          </a:p>
          <a:p>
            <a:pPr algn="r">
              <a:buFont typeface="Wingdings" pitchFamily="2" charset="2"/>
              <a:buChar char="v"/>
            </a:pPr>
            <a:r>
              <a:rPr lang="es-CO" sz="2200" b="1" dirty="0" smtClean="0">
                <a:latin typeface="Arial" panose="020B0604020202020204" pitchFamily="34" charset="0"/>
                <a:cs typeface="Arial" panose="020B0604020202020204" pitchFamily="34" charset="0"/>
              </a:rPr>
              <a:t>Extralimitación en el ejercicio de derechos y funciones (Art. 33.CDU)</a:t>
            </a:r>
          </a:p>
          <a:p>
            <a:pPr algn="r">
              <a:buFont typeface="Wingdings" pitchFamily="2" charset="2"/>
              <a:buChar char="v"/>
            </a:pPr>
            <a:r>
              <a:rPr lang="es-CO" sz="2200" b="1" dirty="0" smtClean="0">
                <a:latin typeface="Arial" panose="020B0604020202020204" pitchFamily="34" charset="0"/>
                <a:cs typeface="Arial" panose="020B0604020202020204" pitchFamily="34" charset="0"/>
              </a:rPr>
              <a:t>Incurrir en Prohibiciones (Art. 35 CDU)</a:t>
            </a:r>
          </a:p>
          <a:p>
            <a:pPr algn="r">
              <a:buFont typeface="Wingdings" pitchFamily="2" charset="2"/>
              <a:buChar char="v"/>
            </a:pPr>
            <a:r>
              <a:rPr lang="es-CO" sz="2200" b="1" dirty="0" smtClean="0">
                <a:latin typeface="Arial" panose="020B0604020202020204" pitchFamily="34" charset="0"/>
                <a:cs typeface="Arial" panose="020B0604020202020204" pitchFamily="34" charset="0"/>
              </a:rPr>
              <a:t>Violación del Régimen de:</a:t>
            </a:r>
          </a:p>
          <a:p>
            <a:pPr lvl="2" algn="r">
              <a:buFont typeface="Wingdings" pitchFamily="2" charset="2"/>
              <a:buChar char="ü"/>
            </a:pPr>
            <a:r>
              <a:rPr lang="es-CO" sz="2200" b="1" dirty="0" smtClean="0">
                <a:latin typeface="Arial" panose="020B0604020202020204" pitchFamily="34" charset="0"/>
                <a:cs typeface="Arial" panose="020B0604020202020204" pitchFamily="34" charset="0"/>
              </a:rPr>
              <a:t>Inhabilidades ( Art.37,38 y 41 CDU)</a:t>
            </a:r>
          </a:p>
          <a:p>
            <a:pPr lvl="2" algn="r">
              <a:buFont typeface="Wingdings" pitchFamily="2" charset="2"/>
              <a:buChar char="ü"/>
            </a:pPr>
            <a:r>
              <a:rPr lang="es-CO" sz="2200" b="1" dirty="0" smtClean="0">
                <a:latin typeface="Arial" panose="020B0604020202020204" pitchFamily="34" charset="0"/>
                <a:cs typeface="Arial" panose="020B0604020202020204" pitchFamily="34" charset="0"/>
              </a:rPr>
              <a:t>Incompatibilidades ( Art.39 y 41 CDU)</a:t>
            </a:r>
          </a:p>
          <a:p>
            <a:pPr lvl="2" algn="r">
              <a:buFont typeface="Wingdings" pitchFamily="2" charset="2"/>
              <a:buChar char="ü"/>
            </a:pPr>
            <a:r>
              <a:rPr lang="es-CO" sz="2200" b="1" dirty="0" smtClean="0">
                <a:latin typeface="Arial" panose="020B0604020202020204" pitchFamily="34" charset="0"/>
                <a:cs typeface="Arial" panose="020B0604020202020204" pitchFamily="34" charset="0"/>
              </a:rPr>
              <a:t>Impedimentos (Art.41 CDU)</a:t>
            </a:r>
          </a:p>
          <a:p>
            <a:pPr lvl="2" algn="r">
              <a:buFont typeface="Wingdings" pitchFamily="2" charset="2"/>
              <a:buChar char="ü"/>
            </a:pPr>
            <a:r>
              <a:rPr lang="es-CO" sz="2200" b="1" dirty="0" smtClean="0">
                <a:latin typeface="Arial" panose="020B0604020202020204" pitchFamily="34" charset="0"/>
                <a:cs typeface="Arial" panose="020B0604020202020204" pitchFamily="34" charset="0"/>
              </a:rPr>
              <a:t>Conflicto de Intereses (Art. 40 CDU)</a:t>
            </a:r>
            <a:endParaRPr lang="es-CO" sz="2200" b="1" dirty="0">
              <a:latin typeface="Arial" panose="020B0604020202020204" pitchFamily="34" charset="0"/>
              <a:cs typeface="Arial" panose="020B0604020202020204" pitchFamily="34" charset="0"/>
            </a:endParaRPr>
          </a:p>
        </p:txBody>
      </p:sp>
      <p:pic>
        <p:nvPicPr>
          <p:cNvPr id="12290" name="Picture 2" descr="Ilustración del concepto de justicia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2207" y="2372221"/>
            <a:ext cx="3256057" cy="3256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961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12">
                                            <p:txEl>
                                              <p:pRg st="0" end="0"/>
                                            </p:txEl>
                                          </p:spTgt>
                                        </p:tgtEl>
                                        <p:attrNameLst>
                                          <p:attrName>ppt_w</p:attrName>
                                        </p:attrNameLst>
                                      </p:cBhvr>
                                      <p:tavLst>
                                        <p:tav tm="0">
                                          <p:val>
                                            <p:strVal val="ppt_w"/>
                                          </p:val>
                                        </p:tav>
                                        <p:tav tm="100000">
                                          <p:val>
                                            <p:fltVal val="0"/>
                                          </p:val>
                                        </p:tav>
                                      </p:tavLst>
                                    </p:anim>
                                    <p:anim calcmode="lin" valueType="num">
                                      <p:cBhvr>
                                        <p:cTn id="7" dur="1000"/>
                                        <p:tgtEl>
                                          <p:spTgt spid="12">
                                            <p:txEl>
                                              <p:pRg st="0" end="0"/>
                                            </p:txEl>
                                          </p:spTgt>
                                        </p:tgtEl>
                                        <p:attrNameLst>
                                          <p:attrName>ppt_h</p:attrName>
                                        </p:attrNameLst>
                                      </p:cBhvr>
                                      <p:tavLst>
                                        <p:tav tm="0">
                                          <p:val>
                                            <p:strVal val="ppt_h"/>
                                          </p:val>
                                        </p:tav>
                                        <p:tav tm="100000">
                                          <p:val>
                                            <p:fltVal val="0"/>
                                          </p:val>
                                        </p:tav>
                                      </p:tavLst>
                                    </p:anim>
                                    <p:anim calcmode="lin" valueType="num">
                                      <p:cBhvr>
                                        <p:cTn id="8" dur="1000"/>
                                        <p:tgtEl>
                                          <p:spTgt spid="12">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12">
                                            <p:txEl>
                                              <p:pRg st="0" end="0"/>
                                            </p:txEl>
                                          </p:spTgt>
                                        </p:tgtEl>
                                      </p:cBhvr>
                                    </p:animEffect>
                                    <p:set>
                                      <p:cBhvr>
                                        <p:cTn id="10" dur="1" fill="hold">
                                          <p:stCondLst>
                                            <p:cond delay="999"/>
                                          </p:stCondLst>
                                        </p:cTn>
                                        <p:tgtEl>
                                          <p:spTgt spid="12">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12">
                                            <p:txEl>
                                              <p:pRg st="1" end="1"/>
                                            </p:txEl>
                                          </p:spTgt>
                                        </p:tgtEl>
                                        <p:attrNameLst>
                                          <p:attrName>ppt_w</p:attrName>
                                        </p:attrNameLst>
                                      </p:cBhvr>
                                      <p:tavLst>
                                        <p:tav tm="0">
                                          <p:val>
                                            <p:strVal val="ppt_w"/>
                                          </p:val>
                                        </p:tav>
                                        <p:tav tm="100000">
                                          <p:val>
                                            <p:fltVal val="0"/>
                                          </p:val>
                                        </p:tav>
                                      </p:tavLst>
                                    </p:anim>
                                    <p:anim calcmode="lin" valueType="num">
                                      <p:cBhvr>
                                        <p:cTn id="15" dur="1000"/>
                                        <p:tgtEl>
                                          <p:spTgt spid="12">
                                            <p:txEl>
                                              <p:pRg st="1" end="1"/>
                                            </p:txEl>
                                          </p:spTgt>
                                        </p:tgtEl>
                                        <p:attrNameLst>
                                          <p:attrName>ppt_h</p:attrName>
                                        </p:attrNameLst>
                                      </p:cBhvr>
                                      <p:tavLst>
                                        <p:tav tm="0">
                                          <p:val>
                                            <p:strVal val="ppt_h"/>
                                          </p:val>
                                        </p:tav>
                                        <p:tav tm="100000">
                                          <p:val>
                                            <p:fltVal val="0"/>
                                          </p:val>
                                        </p:tav>
                                      </p:tavLst>
                                    </p:anim>
                                    <p:anim calcmode="lin" valueType="num">
                                      <p:cBhvr>
                                        <p:cTn id="16" dur="1000"/>
                                        <p:tgtEl>
                                          <p:spTgt spid="12">
                                            <p:txEl>
                                              <p:pRg st="1" end="1"/>
                                            </p:txEl>
                                          </p:spTgt>
                                        </p:tgtEl>
                                        <p:attrNameLst>
                                          <p:attrName>style.rotation</p:attrName>
                                        </p:attrNameLst>
                                      </p:cBhvr>
                                      <p:tavLst>
                                        <p:tav tm="0">
                                          <p:val>
                                            <p:fltVal val="0"/>
                                          </p:val>
                                        </p:tav>
                                        <p:tav tm="100000">
                                          <p:val>
                                            <p:fltVal val="90"/>
                                          </p:val>
                                        </p:tav>
                                      </p:tavLst>
                                    </p:anim>
                                    <p:animEffect transition="out" filter="fade">
                                      <p:cBhvr>
                                        <p:cTn id="17" dur="1000"/>
                                        <p:tgtEl>
                                          <p:spTgt spid="12">
                                            <p:txEl>
                                              <p:pRg st="1" end="1"/>
                                            </p:txEl>
                                          </p:spTgt>
                                        </p:tgtEl>
                                      </p:cBhvr>
                                    </p:animEffect>
                                    <p:set>
                                      <p:cBhvr>
                                        <p:cTn id="18" dur="1" fill="hold">
                                          <p:stCondLst>
                                            <p:cond delay="999"/>
                                          </p:stCondLst>
                                        </p:cTn>
                                        <p:tgtEl>
                                          <p:spTgt spid="12">
                                            <p:txEl>
                                              <p:pRg st="1" end="1"/>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12">
                                            <p:txEl>
                                              <p:pRg st="2" end="2"/>
                                            </p:txEl>
                                          </p:spTgt>
                                        </p:tgtEl>
                                        <p:attrNameLst>
                                          <p:attrName>ppt_w</p:attrName>
                                        </p:attrNameLst>
                                      </p:cBhvr>
                                      <p:tavLst>
                                        <p:tav tm="0">
                                          <p:val>
                                            <p:strVal val="ppt_w"/>
                                          </p:val>
                                        </p:tav>
                                        <p:tav tm="100000">
                                          <p:val>
                                            <p:fltVal val="0"/>
                                          </p:val>
                                        </p:tav>
                                      </p:tavLst>
                                    </p:anim>
                                    <p:anim calcmode="lin" valueType="num">
                                      <p:cBhvr>
                                        <p:cTn id="23" dur="1000"/>
                                        <p:tgtEl>
                                          <p:spTgt spid="12">
                                            <p:txEl>
                                              <p:pRg st="2" end="2"/>
                                            </p:txEl>
                                          </p:spTgt>
                                        </p:tgtEl>
                                        <p:attrNameLst>
                                          <p:attrName>ppt_h</p:attrName>
                                        </p:attrNameLst>
                                      </p:cBhvr>
                                      <p:tavLst>
                                        <p:tav tm="0">
                                          <p:val>
                                            <p:strVal val="ppt_h"/>
                                          </p:val>
                                        </p:tav>
                                        <p:tav tm="100000">
                                          <p:val>
                                            <p:fltVal val="0"/>
                                          </p:val>
                                        </p:tav>
                                      </p:tavLst>
                                    </p:anim>
                                    <p:anim calcmode="lin" valueType="num">
                                      <p:cBhvr>
                                        <p:cTn id="24" dur="1000"/>
                                        <p:tgtEl>
                                          <p:spTgt spid="12">
                                            <p:txEl>
                                              <p:pRg st="2" end="2"/>
                                            </p:txEl>
                                          </p:spTgt>
                                        </p:tgtEl>
                                        <p:attrNameLst>
                                          <p:attrName>style.rotation</p:attrName>
                                        </p:attrNameLst>
                                      </p:cBhvr>
                                      <p:tavLst>
                                        <p:tav tm="0">
                                          <p:val>
                                            <p:fltVal val="0"/>
                                          </p:val>
                                        </p:tav>
                                        <p:tav tm="100000">
                                          <p:val>
                                            <p:fltVal val="90"/>
                                          </p:val>
                                        </p:tav>
                                      </p:tavLst>
                                    </p:anim>
                                    <p:animEffect transition="out" filter="fade">
                                      <p:cBhvr>
                                        <p:cTn id="25" dur="1000"/>
                                        <p:tgtEl>
                                          <p:spTgt spid="12">
                                            <p:txEl>
                                              <p:pRg st="2" end="2"/>
                                            </p:txEl>
                                          </p:spTgt>
                                        </p:tgtEl>
                                      </p:cBhvr>
                                    </p:animEffect>
                                    <p:set>
                                      <p:cBhvr>
                                        <p:cTn id="26" dur="1" fill="hold">
                                          <p:stCondLst>
                                            <p:cond delay="999"/>
                                          </p:stCondLst>
                                        </p:cTn>
                                        <p:tgtEl>
                                          <p:spTgt spid="12">
                                            <p:txEl>
                                              <p:pRg st="2" end="2"/>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12">
                                            <p:txEl>
                                              <p:pRg st="3" end="3"/>
                                            </p:txEl>
                                          </p:spTgt>
                                        </p:tgtEl>
                                        <p:attrNameLst>
                                          <p:attrName>ppt_w</p:attrName>
                                        </p:attrNameLst>
                                      </p:cBhvr>
                                      <p:tavLst>
                                        <p:tav tm="0">
                                          <p:val>
                                            <p:strVal val="ppt_w"/>
                                          </p:val>
                                        </p:tav>
                                        <p:tav tm="100000">
                                          <p:val>
                                            <p:fltVal val="0"/>
                                          </p:val>
                                        </p:tav>
                                      </p:tavLst>
                                    </p:anim>
                                    <p:anim calcmode="lin" valueType="num">
                                      <p:cBhvr>
                                        <p:cTn id="31" dur="1000"/>
                                        <p:tgtEl>
                                          <p:spTgt spid="12">
                                            <p:txEl>
                                              <p:pRg st="3" end="3"/>
                                            </p:txEl>
                                          </p:spTgt>
                                        </p:tgtEl>
                                        <p:attrNameLst>
                                          <p:attrName>ppt_h</p:attrName>
                                        </p:attrNameLst>
                                      </p:cBhvr>
                                      <p:tavLst>
                                        <p:tav tm="0">
                                          <p:val>
                                            <p:strVal val="ppt_h"/>
                                          </p:val>
                                        </p:tav>
                                        <p:tav tm="100000">
                                          <p:val>
                                            <p:fltVal val="0"/>
                                          </p:val>
                                        </p:tav>
                                      </p:tavLst>
                                    </p:anim>
                                    <p:anim calcmode="lin" valueType="num">
                                      <p:cBhvr>
                                        <p:cTn id="32" dur="1000"/>
                                        <p:tgtEl>
                                          <p:spTgt spid="12">
                                            <p:txEl>
                                              <p:pRg st="3" end="3"/>
                                            </p:txEl>
                                          </p:spTgt>
                                        </p:tgtEl>
                                        <p:attrNameLst>
                                          <p:attrName>style.rotation</p:attrName>
                                        </p:attrNameLst>
                                      </p:cBhvr>
                                      <p:tavLst>
                                        <p:tav tm="0">
                                          <p:val>
                                            <p:fltVal val="0"/>
                                          </p:val>
                                        </p:tav>
                                        <p:tav tm="100000">
                                          <p:val>
                                            <p:fltVal val="90"/>
                                          </p:val>
                                        </p:tav>
                                      </p:tavLst>
                                    </p:anim>
                                    <p:animEffect transition="out" filter="fade">
                                      <p:cBhvr>
                                        <p:cTn id="33" dur="1000"/>
                                        <p:tgtEl>
                                          <p:spTgt spid="12">
                                            <p:txEl>
                                              <p:pRg st="3" end="3"/>
                                            </p:txEl>
                                          </p:spTgt>
                                        </p:tgtEl>
                                      </p:cBhvr>
                                    </p:animEffect>
                                    <p:set>
                                      <p:cBhvr>
                                        <p:cTn id="34" dur="1" fill="hold">
                                          <p:stCondLst>
                                            <p:cond delay="999"/>
                                          </p:stCondLst>
                                        </p:cTn>
                                        <p:tgtEl>
                                          <p:spTgt spid="12">
                                            <p:txEl>
                                              <p:pRg st="3" end="3"/>
                                            </p:txEl>
                                          </p:spTgt>
                                        </p:tgtEl>
                                        <p:attrNameLst>
                                          <p:attrName>style.visibility</p:attrName>
                                        </p:attrNameLst>
                                      </p:cBhvr>
                                      <p:to>
                                        <p:strVal val="hidden"/>
                                      </p:to>
                                    </p:set>
                                  </p:childTnLst>
                                </p:cTn>
                              </p:par>
                              <p:par>
                                <p:cTn id="35" presetID="31" presetClass="exit" presetSubtype="0" fill="hold" grpId="0" nodeType="withEffect">
                                  <p:stCondLst>
                                    <p:cond delay="0"/>
                                  </p:stCondLst>
                                  <p:childTnLst>
                                    <p:anim calcmode="lin" valueType="num">
                                      <p:cBhvr>
                                        <p:cTn id="36" dur="1000"/>
                                        <p:tgtEl>
                                          <p:spTgt spid="12">
                                            <p:txEl>
                                              <p:pRg st="4" end="4"/>
                                            </p:txEl>
                                          </p:spTgt>
                                        </p:tgtEl>
                                        <p:attrNameLst>
                                          <p:attrName>ppt_w</p:attrName>
                                        </p:attrNameLst>
                                      </p:cBhvr>
                                      <p:tavLst>
                                        <p:tav tm="0">
                                          <p:val>
                                            <p:strVal val="ppt_w"/>
                                          </p:val>
                                        </p:tav>
                                        <p:tav tm="100000">
                                          <p:val>
                                            <p:fltVal val="0"/>
                                          </p:val>
                                        </p:tav>
                                      </p:tavLst>
                                    </p:anim>
                                    <p:anim calcmode="lin" valueType="num">
                                      <p:cBhvr>
                                        <p:cTn id="37" dur="1000"/>
                                        <p:tgtEl>
                                          <p:spTgt spid="12">
                                            <p:txEl>
                                              <p:pRg st="4" end="4"/>
                                            </p:txEl>
                                          </p:spTgt>
                                        </p:tgtEl>
                                        <p:attrNameLst>
                                          <p:attrName>ppt_h</p:attrName>
                                        </p:attrNameLst>
                                      </p:cBhvr>
                                      <p:tavLst>
                                        <p:tav tm="0">
                                          <p:val>
                                            <p:strVal val="ppt_h"/>
                                          </p:val>
                                        </p:tav>
                                        <p:tav tm="100000">
                                          <p:val>
                                            <p:fltVal val="0"/>
                                          </p:val>
                                        </p:tav>
                                      </p:tavLst>
                                    </p:anim>
                                    <p:anim calcmode="lin" valueType="num">
                                      <p:cBhvr>
                                        <p:cTn id="38" dur="1000"/>
                                        <p:tgtEl>
                                          <p:spTgt spid="12">
                                            <p:txEl>
                                              <p:pRg st="4" end="4"/>
                                            </p:txEl>
                                          </p:spTgt>
                                        </p:tgtEl>
                                        <p:attrNameLst>
                                          <p:attrName>style.rotation</p:attrName>
                                        </p:attrNameLst>
                                      </p:cBhvr>
                                      <p:tavLst>
                                        <p:tav tm="0">
                                          <p:val>
                                            <p:fltVal val="0"/>
                                          </p:val>
                                        </p:tav>
                                        <p:tav tm="100000">
                                          <p:val>
                                            <p:fltVal val="90"/>
                                          </p:val>
                                        </p:tav>
                                      </p:tavLst>
                                    </p:anim>
                                    <p:animEffect transition="out" filter="fade">
                                      <p:cBhvr>
                                        <p:cTn id="39" dur="1000"/>
                                        <p:tgtEl>
                                          <p:spTgt spid="12">
                                            <p:txEl>
                                              <p:pRg st="4" end="4"/>
                                            </p:txEl>
                                          </p:spTgt>
                                        </p:tgtEl>
                                      </p:cBhvr>
                                    </p:animEffect>
                                    <p:set>
                                      <p:cBhvr>
                                        <p:cTn id="40" dur="1" fill="hold">
                                          <p:stCondLst>
                                            <p:cond delay="999"/>
                                          </p:stCondLst>
                                        </p:cTn>
                                        <p:tgtEl>
                                          <p:spTgt spid="12">
                                            <p:txEl>
                                              <p:pRg st="4" end="4"/>
                                            </p:txEl>
                                          </p:spTgt>
                                        </p:tgtEl>
                                        <p:attrNameLst>
                                          <p:attrName>style.visibility</p:attrName>
                                        </p:attrNameLst>
                                      </p:cBhvr>
                                      <p:to>
                                        <p:strVal val="hidden"/>
                                      </p:to>
                                    </p:set>
                                  </p:childTnLst>
                                </p:cTn>
                              </p:par>
                              <p:par>
                                <p:cTn id="41" presetID="31" presetClass="exit" presetSubtype="0" fill="hold" grpId="0" nodeType="withEffect">
                                  <p:stCondLst>
                                    <p:cond delay="0"/>
                                  </p:stCondLst>
                                  <p:childTnLst>
                                    <p:anim calcmode="lin" valueType="num">
                                      <p:cBhvr>
                                        <p:cTn id="42" dur="1000"/>
                                        <p:tgtEl>
                                          <p:spTgt spid="12">
                                            <p:txEl>
                                              <p:pRg st="5" end="5"/>
                                            </p:txEl>
                                          </p:spTgt>
                                        </p:tgtEl>
                                        <p:attrNameLst>
                                          <p:attrName>ppt_w</p:attrName>
                                        </p:attrNameLst>
                                      </p:cBhvr>
                                      <p:tavLst>
                                        <p:tav tm="0">
                                          <p:val>
                                            <p:strVal val="ppt_w"/>
                                          </p:val>
                                        </p:tav>
                                        <p:tav tm="100000">
                                          <p:val>
                                            <p:fltVal val="0"/>
                                          </p:val>
                                        </p:tav>
                                      </p:tavLst>
                                    </p:anim>
                                    <p:anim calcmode="lin" valueType="num">
                                      <p:cBhvr>
                                        <p:cTn id="43" dur="1000"/>
                                        <p:tgtEl>
                                          <p:spTgt spid="12">
                                            <p:txEl>
                                              <p:pRg st="5" end="5"/>
                                            </p:txEl>
                                          </p:spTgt>
                                        </p:tgtEl>
                                        <p:attrNameLst>
                                          <p:attrName>ppt_h</p:attrName>
                                        </p:attrNameLst>
                                      </p:cBhvr>
                                      <p:tavLst>
                                        <p:tav tm="0">
                                          <p:val>
                                            <p:strVal val="ppt_h"/>
                                          </p:val>
                                        </p:tav>
                                        <p:tav tm="100000">
                                          <p:val>
                                            <p:fltVal val="0"/>
                                          </p:val>
                                        </p:tav>
                                      </p:tavLst>
                                    </p:anim>
                                    <p:anim calcmode="lin" valueType="num">
                                      <p:cBhvr>
                                        <p:cTn id="44" dur="1000"/>
                                        <p:tgtEl>
                                          <p:spTgt spid="12">
                                            <p:txEl>
                                              <p:pRg st="5" end="5"/>
                                            </p:txEl>
                                          </p:spTgt>
                                        </p:tgtEl>
                                        <p:attrNameLst>
                                          <p:attrName>style.rotation</p:attrName>
                                        </p:attrNameLst>
                                      </p:cBhvr>
                                      <p:tavLst>
                                        <p:tav tm="0">
                                          <p:val>
                                            <p:fltVal val="0"/>
                                          </p:val>
                                        </p:tav>
                                        <p:tav tm="100000">
                                          <p:val>
                                            <p:fltVal val="90"/>
                                          </p:val>
                                        </p:tav>
                                      </p:tavLst>
                                    </p:anim>
                                    <p:animEffect transition="out" filter="fade">
                                      <p:cBhvr>
                                        <p:cTn id="45" dur="1000"/>
                                        <p:tgtEl>
                                          <p:spTgt spid="12">
                                            <p:txEl>
                                              <p:pRg st="5" end="5"/>
                                            </p:txEl>
                                          </p:spTgt>
                                        </p:tgtEl>
                                      </p:cBhvr>
                                    </p:animEffect>
                                    <p:set>
                                      <p:cBhvr>
                                        <p:cTn id="46" dur="1" fill="hold">
                                          <p:stCondLst>
                                            <p:cond delay="999"/>
                                          </p:stCondLst>
                                        </p:cTn>
                                        <p:tgtEl>
                                          <p:spTgt spid="12">
                                            <p:txEl>
                                              <p:pRg st="5" end="5"/>
                                            </p:txEl>
                                          </p:spTgt>
                                        </p:tgtEl>
                                        <p:attrNameLst>
                                          <p:attrName>style.visibility</p:attrName>
                                        </p:attrNameLst>
                                      </p:cBhvr>
                                      <p:to>
                                        <p:strVal val="hidden"/>
                                      </p:to>
                                    </p:set>
                                  </p:childTnLst>
                                </p:cTn>
                              </p:par>
                              <p:par>
                                <p:cTn id="47" presetID="31" presetClass="exit" presetSubtype="0" fill="hold" grpId="0" nodeType="withEffect">
                                  <p:stCondLst>
                                    <p:cond delay="0"/>
                                  </p:stCondLst>
                                  <p:childTnLst>
                                    <p:anim calcmode="lin" valueType="num">
                                      <p:cBhvr>
                                        <p:cTn id="48" dur="1000"/>
                                        <p:tgtEl>
                                          <p:spTgt spid="12">
                                            <p:txEl>
                                              <p:pRg st="6" end="6"/>
                                            </p:txEl>
                                          </p:spTgt>
                                        </p:tgtEl>
                                        <p:attrNameLst>
                                          <p:attrName>ppt_w</p:attrName>
                                        </p:attrNameLst>
                                      </p:cBhvr>
                                      <p:tavLst>
                                        <p:tav tm="0">
                                          <p:val>
                                            <p:strVal val="ppt_w"/>
                                          </p:val>
                                        </p:tav>
                                        <p:tav tm="100000">
                                          <p:val>
                                            <p:fltVal val="0"/>
                                          </p:val>
                                        </p:tav>
                                      </p:tavLst>
                                    </p:anim>
                                    <p:anim calcmode="lin" valueType="num">
                                      <p:cBhvr>
                                        <p:cTn id="49" dur="1000"/>
                                        <p:tgtEl>
                                          <p:spTgt spid="12">
                                            <p:txEl>
                                              <p:pRg st="6" end="6"/>
                                            </p:txEl>
                                          </p:spTgt>
                                        </p:tgtEl>
                                        <p:attrNameLst>
                                          <p:attrName>ppt_h</p:attrName>
                                        </p:attrNameLst>
                                      </p:cBhvr>
                                      <p:tavLst>
                                        <p:tav tm="0">
                                          <p:val>
                                            <p:strVal val="ppt_h"/>
                                          </p:val>
                                        </p:tav>
                                        <p:tav tm="100000">
                                          <p:val>
                                            <p:fltVal val="0"/>
                                          </p:val>
                                        </p:tav>
                                      </p:tavLst>
                                    </p:anim>
                                    <p:anim calcmode="lin" valueType="num">
                                      <p:cBhvr>
                                        <p:cTn id="50" dur="1000"/>
                                        <p:tgtEl>
                                          <p:spTgt spid="12">
                                            <p:txEl>
                                              <p:pRg st="6" end="6"/>
                                            </p:txEl>
                                          </p:spTgt>
                                        </p:tgtEl>
                                        <p:attrNameLst>
                                          <p:attrName>style.rotation</p:attrName>
                                        </p:attrNameLst>
                                      </p:cBhvr>
                                      <p:tavLst>
                                        <p:tav tm="0">
                                          <p:val>
                                            <p:fltVal val="0"/>
                                          </p:val>
                                        </p:tav>
                                        <p:tav tm="100000">
                                          <p:val>
                                            <p:fltVal val="90"/>
                                          </p:val>
                                        </p:tav>
                                      </p:tavLst>
                                    </p:anim>
                                    <p:animEffect transition="out" filter="fade">
                                      <p:cBhvr>
                                        <p:cTn id="51" dur="1000"/>
                                        <p:tgtEl>
                                          <p:spTgt spid="12">
                                            <p:txEl>
                                              <p:pRg st="6" end="6"/>
                                            </p:txEl>
                                          </p:spTgt>
                                        </p:tgtEl>
                                      </p:cBhvr>
                                    </p:animEffect>
                                    <p:set>
                                      <p:cBhvr>
                                        <p:cTn id="52" dur="1" fill="hold">
                                          <p:stCondLst>
                                            <p:cond delay="999"/>
                                          </p:stCondLst>
                                        </p:cTn>
                                        <p:tgtEl>
                                          <p:spTgt spid="12">
                                            <p:txEl>
                                              <p:pRg st="6" end="6"/>
                                            </p:txEl>
                                          </p:spTgt>
                                        </p:tgtEl>
                                        <p:attrNameLst>
                                          <p:attrName>style.visibility</p:attrName>
                                        </p:attrNameLst>
                                      </p:cBhvr>
                                      <p:to>
                                        <p:strVal val="hidden"/>
                                      </p:to>
                                    </p:set>
                                  </p:childTnLst>
                                </p:cTn>
                              </p:par>
                              <p:par>
                                <p:cTn id="53" presetID="31" presetClass="exit" presetSubtype="0" fill="hold" grpId="0" nodeType="withEffect">
                                  <p:stCondLst>
                                    <p:cond delay="0"/>
                                  </p:stCondLst>
                                  <p:childTnLst>
                                    <p:anim calcmode="lin" valueType="num">
                                      <p:cBhvr>
                                        <p:cTn id="54" dur="1000"/>
                                        <p:tgtEl>
                                          <p:spTgt spid="12">
                                            <p:txEl>
                                              <p:pRg st="7" end="7"/>
                                            </p:txEl>
                                          </p:spTgt>
                                        </p:tgtEl>
                                        <p:attrNameLst>
                                          <p:attrName>ppt_w</p:attrName>
                                        </p:attrNameLst>
                                      </p:cBhvr>
                                      <p:tavLst>
                                        <p:tav tm="0">
                                          <p:val>
                                            <p:strVal val="ppt_w"/>
                                          </p:val>
                                        </p:tav>
                                        <p:tav tm="100000">
                                          <p:val>
                                            <p:fltVal val="0"/>
                                          </p:val>
                                        </p:tav>
                                      </p:tavLst>
                                    </p:anim>
                                    <p:anim calcmode="lin" valueType="num">
                                      <p:cBhvr>
                                        <p:cTn id="55" dur="1000"/>
                                        <p:tgtEl>
                                          <p:spTgt spid="12">
                                            <p:txEl>
                                              <p:pRg st="7" end="7"/>
                                            </p:txEl>
                                          </p:spTgt>
                                        </p:tgtEl>
                                        <p:attrNameLst>
                                          <p:attrName>ppt_h</p:attrName>
                                        </p:attrNameLst>
                                      </p:cBhvr>
                                      <p:tavLst>
                                        <p:tav tm="0">
                                          <p:val>
                                            <p:strVal val="ppt_h"/>
                                          </p:val>
                                        </p:tav>
                                        <p:tav tm="100000">
                                          <p:val>
                                            <p:fltVal val="0"/>
                                          </p:val>
                                        </p:tav>
                                      </p:tavLst>
                                    </p:anim>
                                    <p:anim calcmode="lin" valueType="num">
                                      <p:cBhvr>
                                        <p:cTn id="56" dur="1000"/>
                                        <p:tgtEl>
                                          <p:spTgt spid="12">
                                            <p:txEl>
                                              <p:pRg st="7" end="7"/>
                                            </p:txEl>
                                          </p:spTgt>
                                        </p:tgtEl>
                                        <p:attrNameLst>
                                          <p:attrName>style.rotation</p:attrName>
                                        </p:attrNameLst>
                                      </p:cBhvr>
                                      <p:tavLst>
                                        <p:tav tm="0">
                                          <p:val>
                                            <p:fltVal val="0"/>
                                          </p:val>
                                        </p:tav>
                                        <p:tav tm="100000">
                                          <p:val>
                                            <p:fltVal val="90"/>
                                          </p:val>
                                        </p:tav>
                                      </p:tavLst>
                                    </p:anim>
                                    <p:animEffect transition="out" filter="fade">
                                      <p:cBhvr>
                                        <p:cTn id="57" dur="1000"/>
                                        <p:tgtEl>
                                          <p:spTgt spid="12">
                                            <p:txEl>
                                              <p:pRg st="7" end="7"/>
                                            </p:txEl>
                                          </p:spTgt>
                                        </p:tgtEl>
                                      </p:cBhvr>
                                    </p:animEffect>
                                    <p:set>
                                      <p:cBhvr>
                                        <p:cTn id="58" dur="1" fill="hold">
                                          <p:stCondLst>
                                            <p:cond delay="999"/>
                                          </p:stCondLst>
                                        </p:cTn>
                                        <p:tgtEl>
                                          <p:spTgt spid="12">
                                            <p:txEl>
                                              <p:pRg st="7" end="7"/>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Código Único Disciplinario</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Ley 734 de 2002</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3" name="2 Marcador de contenido"/>
          <p:cNvSpPr txBox="1">
            <a:spLocks/>
          </p:cNvSpPr>
          <p:nvPr/>
        </p:nvSpPr>
        <p:spPr>
          <a:xfrm>
            <a:off x="545080" y="2408244"/>
            <a:ext cx="6576937" cy="2184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itchFamily="34" charset="0"/>
              </a:rPr>
              <a:t>Administración de personal</a:t>
            </a:r>
          </a:p>
          <a:p>
            <a:pPr lvl="1" algn="just">
              <a:buFont typeface="Wingdings" pitchFamily="2" charset="2"/>
              <a:buChar char="ü"/>
            </a:pPr>
            <a:r>
              <a:rPr lang="es-CO" sz="2200" b="1" dirty="0" smtClean="0">
                <a:latin typeface="Arial" panose="020B0604020202020204" pitchFamily="34" charset="0"/>
                <a:cs typeface="Arial" pitchFamily="34" charset="0"/>
              </a:rPr>
              <a:t>Abandono del cargo</a:t>
            </a:r>
          </a:p>
          <a:p>
            <a:pPr lvl="1" algn="just">
              <a:buFont typeface="Wingdings" pitchFamily="2" charset="2"/>
              <a:buChar char="ü"/>
            </a:pPr>
            <a:r>
              <a:rPr lang="es-CO" sz="2200" b="1" dirty="0" smtClean="0">
                <a:latin typeface="Arial" panose="020B0604020202020204" pitchFamily="34" charset="0"/>
                <a:cs typeface="Arial" pitchFamily="34" charset="0"/>
              </a:rPr>
              <a:t>Inasistencia a laborar</a:t>
            </a:r>
          </a:p>
          <a:p>
            <a:pPr lvl="1" algn="just">
              <a:buFont typeface="Wingdings" pitchFamily="2" charset="2"/>
              <a:buChar char="ü"/>
            </a:pPr>
            <a:r>
              <a:rPr lang="es-CO" sz="2200" b="1" dirty="0" smtClean="0">
                <a:latin typeface="Arial" panose="020B0604020202020204" pitchFamily="34" charset="0"/>
                <a:cs typeface="Arial" pitchFamily="34" charset="0"/>
              </a:rPr>
              <a:t>Asistir al trabajo en estado de embriaguez</a:t>
            </a:r>
          </a:p>
          <a:p>
            <a:pPr lvl="1" algn="just">
              <a:buFont typeface="Wingdings" pitchFamily="2" charset="2"/>
              <a:buChar char="ü"/>
            </a:pPr>
            <a:r>
              <a:rPr lang="es-CO" sz="2200" b="1" dirty="0" smtClean="0">
                <a:latin typeface="Arial" panose="020B0604020202020204" pitchFamily="34" charset="0"/>
                <a:cs typeface="Arial" pitchFamily="34" charset="0"/>
              </a:rPr>
              <a:t>Maltrato a los usuarios y compañeros</a:t>
            </a:r>
          </a:p>
          <a:p>
            <a:pPr lvl="1" algn="just">
              <a:buFont typeface="Wingdings" pitchFamily="2" charset="2"/>
              <a:buChar char="ü"/>
            </a:pPr>
            <a:r>
              <a:rPr lang="es-CO" sz="2200" b="1" dirty="0" smtClean="0">
                <a:latin typeface="Arial" panose="020B0604020202020204" pitchFamily="34" charset="0"/>
                <a:cs typeface="Arial" pitchFamily="34" charset="0"/>
              </a:rPr>
              <a:t>Participación en política – Ley de garantías (996 del 2005)</a:t>
            </a:r>
          </a:p>
          <a:p>
            <a:pPr lvl="1">
              <a:buFont typeface="Arial" panose="020B0604020202020204" pitchFamily="34" charset="0"/>
              <a:buNone/>
            </a:pPr>
            <a:endParaRPr lang="es-CO" sz="2200" dirty="0" smtClean="0">
              <a:latin typeface="Arial" panose="020B0604020202020204" pitchFamily="34" charset="0"/>
              <a:cs typeface="Arial" panose="020B0604020202020204" pitchFamily="34" charset="0"/>
            </a:endParaRPr>
          </a:p>
          <a:p>
            <a:pPr lvl="1">
              <a:buFont typeface="Arial" panose="020B0604020202020204" pitchFamily="34" charset="0"/>
              <a:buNone/>
            </a:pPr>
            <a:endParaRPr lang="es-CO" sz="2200" dirty="0" smtClean="0">
              <a:latin typeface="Arial" panose="020B0604020202020204" pitchFamily="34" charset="0"/>
              <a:cs typeface="Arial" panose="020B0604020202020204" pitchFamily="34" charset="0"/>
            </a:endParaRPr>
          </a:p>
          <a:p>
            <a:pPr lvl="1">
              <a:buFont typeface="Arial" panose="020B0604020202020204" pitchFamily="34" charset="0"/>
              <a:buNone/>
            </a:pPr>
            <a:endParaRPr lang="es-CO" sz="2200" dirty="0" smtClean="0">
              <a:latin typeface="Arial" panose="020B0604020202020204" pitchFamily="34" charset="0"/>
              <a:cs typeface="Arial" panose="020B0604020202020204" pitchFamily="34" charset="0"/>
            </a:endParaRPr>
          </a:p>
          <a:p>
            <a:pPr lvl="1">
              <a:buFont typeface="Wingdings" pitchFamily="2" charset="2"/>
              <a:buChar char="v"/>
            </a:pPr>
            <a:endParaRPr lang="es-CO" sz="2200" dirty="0" smtClean="0">
              <a:latin typeface="Arial" panose="020B0604020202020204" pitchFamily="34" charset="0"/>
              <a:cs typeface="Arial" panose="020B0604020202020204" pitchFamily="34" charset="0"/>
            </a:endParaRPr>
          </a:p>
          <a:p>
            <a:pPr lvl="1">
              <a:buFont typeface="Wingdings" pitchFamily="2" charset="2"/>
              <a:buChar char="ü"/>
            </a:pPr>
            <a:endParaRPr lang="es-CO" sz="2200" dirty="0" smtClean="0">
              <a:latin typeface="Arial" panose="020B0604020202020204" pitchFamily="34" charset="0"/>
              <a:cs typeface="Arial" panose="020B0604020202020204" pitchFamily="34" charset="0"/>
            </a:endParaRPr>
          </a:p>
          <a:p>
            <a:pPr lvl="1">
              <a:buFont typeface="Wingdings" pitchFamily="2" charset="2"/>
              <a:buChar char="ü"/>
            </a:pPr>
            <a:endParaRPr lang="es-CO" sz="2200" dirty="0" smtClean="0">
              <a:latin typeface="Arial" panose="020B0604020202020204" pitchFamily="34" charset="0"/>
              <a:cs typeface="Arial" panose="020B0604020202020204" pitchFamily="34" charset="0"/>
            </a:endParaRPr>
          </a:p>
          <a:p>
            <a:pPr lvl="1">
              <a:buFont typeface="Wingdings" pitchFamily="2" charset="2"/>
              <a:buChar char="ü"/>
            </a:pPr>
            <a:endParaRPr lang="es-CO" sz="2200" dirty="0" smtClean="0">
              <a:latin typeface="Arial" panose="020B0604020202020204" pitchFamily="34" charset="0"/>
              <a:cs typeface="Arial" panose="020B0604020202020204" pitchFamily="34" charset="0"/>
            </a:endParaRPr>
          </a:p>
          <a:p>
            <a:pPr lvl="1">
              <a:buFont typeface="Wingdings" pitchFamily="2" charset="2"/>
              <a:buChar char="ü"/>
            </a:pPr>
            <a:endParaRPr lang="es-CO" sz="2200" dirty="0" smtClean="0">
              <a:latin typeface="Arial" panose="020B0604020202020204" pitchFamily="34" charset="0"/>
              <a:cs typeface="Arial" panose="020B0604020202020204" pitchFamily="34" charset="0"/>
            </a:endParaRPr>
          </a:p>
          <a:p>
            <a:pPr lvl="1">
              <a:buFont typeface="Wingdings" pitchFamily="2" charset="2"/>
              <a:buChar char="ü"/>
            </a:pPr>
            <a:endParaRPr lang="es-CO" sz="2200" dirty="0" smtClean="0">
              <a:latin typeface="Arial" panose="020B0604020202020204" pitchFamily="34" charset="0"/>
              <a:cs typeface="Arial" panose="020B0604020202020204" pitchFamily="34" charset="0"/>
            </a:endParaRPr>
          </a:p>
          <a:p>
            <a:pPr lvl="1">
              <a:buFont typeface="Wingdings" pitchFamily="2" charset="2"/>
              <a:buChar char="v"/>
            </a:pPr>
            <a:endParaRPr lang="es-CO" sz="2200" dirty="0">
              <a:latin typeface="Arial" panose="020B0604020202020204" pitchFamily="34" charset="0"/>
              <a:cs typeface="Arial" panose="020B0604020202020204" pitchFamily="34" charset="0"/>
            </a:endParaRPr>
          </a:p>
        </p:txBody>
      </p:sp>
      <p:pic>
        <p:nvPicPr>
          <p:cNvPr id="19458" name="Picture 2" descr="Derecho, abogado, empresa. concepto de justicia y derecho.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3838" y="2085913"/>
            <a:ext cx="3487932" cy="34879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310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7" dur="500"/>
                                        <p:tgtEl>
                                          <p:spTgt spid="1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randombar(horizontal)">
                                      <p:cBhvr>
                                        <p:cTn id="10" dur="500"/>
                                        <p:tgtEl>
                                          <p:spTgt spid="13">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randombar(horizontal)">
                                      <p:cBhvr>
                                        <p:cTn id="13" dur="500"/>
                                        <p:tgtEl>
                                          <p:spTgt spid="13">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randombar(horizontal)">
                                      <p:cBhvr>
                                        <p:cTn id="16" dur="500"/>
                                        <p:tgtEl>
                                          <p:spTgt spid="13">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randombar(horizontal)">
                                      <p:cBhvr>
                                        <p:cTn id="19" dur="500"/>
                                        <p:tgtEl>
                                          <p:spTgt spid="13">
                                            <p:txEl>
                                              <p:pRg st="4" end="4"/>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3">
                                            <p:txEl>
                                              <p:pRg st="5" end="5"/>
                                            </p:txEl>
                                          </p:spTgt>
                                        </p:tgtEl>
                                        <p:attrNameLst>
                                          <p:attrName>style.visibility</p:attrName>
                                        </p:attrNameLst>
                                      </p:cBhvr>
                                      <p:to>
                                        <p:strVal val="visible"/>
                                      </p:to>
                                    </p:set>
                                    <p:animEffect transition="in" filter="randombar(horizontal)">
                                      <p:cBhvr>
                                        <p:cTn id="22"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Código Único Disciplinario</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Ley 734 de 2002</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2" name="2 Marcador de contenido"/>
          <p:cNvSpPr txBox="1">
            <a:spLocks/>
          </p:cNvSpPr>
          <p:nvPr/>
        </p:nvSpPr>
        <p:spPr>
          <a:xfrm>
            <a:off x="4687909" y="2811275"/>
            <a:ext cx="6850405" cy="18766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smtClean="0">
                <a:solidFill>
                  <a:prstClr val="black"/>
                </a:solidFill>
                <a:latin typeface="Arial" pitchFamily="34" charset="0"/>
                <a:cs typeface="Arial" pitchFamily="34" charset="0"/>
              </a:rPr>
              <a:t>Incumplimiento de funciones administrativas</a:t>
            </a:r>
          </a:p>
          <a:p>
            <a:pPr lvl="1" algn="just">
              <a:buFont typeface="Wingdings" pitchFamily="2" charset="2"/>
              <a:buChar char="ü"/>
            </a:pPr>
            <a:r>
              <a:rPr lang="es-CO" sz="2200" b="1" smtClean="0">
                <a:solidFill>
                  <a:prstClr val="black"/>
                </a:solidFill>
                <a:latin typeface="Arial" pitchFamily="34" charset="0"/>
                <a:cs typeface="Arial" pitchFamily="34" charset="0"/>
              </a:rPr>
              <a:t>No contestación a los derechos de Petición</a:t>
            </a:r>
          </a:p>
          <a:p>
            <a:pPr lvl="1" algn="just">
              <a:buFont typeface="Wingdings" pitchFamily="2" charset="2"/>
              <a:buChar char="ü"/>
            </a:pPr>
            <a:r>
              <a:rPr lang="es-CO" sz="2200" b="1" smtClean="0">
                <a:solidFill>
                  <a:prstClr val="black"/>
                </a:solidFill>
                <a:latin typeface="Arial" pitchFamily="34" charset="0"/>
                <a:cs typeface="Arial" pitchFamily="34" charset="0"/>
              </a:rPr>
              <a:t>Omisión en el trámite a los requerimientos realizados por los órganos de control (solicitudes, hallazgos, informes). </a:t>
            </a:r>
          </a:p>
          <a:p>
            <a:pPr algn="just"/>
            <a:endParaRPr lang="es-CO" sz="2200" dirty="0">
              <a:latin typeface="Arial" panose="020B0604020202020204" pitchFamily="34" charset="0"/>
              <a:cs typeface="Arial" panose="020B0604020202020204" pitchFamily="34" charset="0"/>
            </a:endParaRPr>
          </a:p>
        </p:txBody>
      </p:sp>
      <p:pic>
        <p:nvPicPr>
          <p:cNvPr id="20482" name="Picture 2" descr="Ilustración del concepto de justicia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293" y="2035519"/>
            <a:ext cx="3403132" cy="3403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055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12">
                                            <p:txEl>
                                              <p:pRg st="0" end="0"/>
                                            </p:txEl>
                                          </p:spTgt>
                                        </p:tgtEl>
                                        <p:attrNameLst>
                                          <p:attrName>style.color</p:attrName>
                                        </p:attrNameLst>
                                      </p:cBhvr>
                                      <p:to>
                                        <p:clrVal>
                                          <a:schemeClr val="accent2"/>
                                        </p:clrVal>
                                      </p:to>
                                    </p:set>
                                    <p:set>
                                      <p:cBhvr>
                                        <p:cTn id="7" dur="500" fill="hold"/>
                                        <p:tgtEl>
                                          <p:spTgt spid="12">
                                            <p:txEl>
                                              <p:pRg st="0" end="0"/>
                                            </p:txEl>
                                          </p:spTgt>
                                        </p:tgtEl>
                                        <p:attrNameLst>
                                          <p:attrName>fillcolor</p:attrName>
                                        </p:attrNameLst>
                                      </p:cBhvr>
                                      <p:to>
                                        <p:clrVal>
                                          <a:schemeClr val="accent2"/>
                                        </p:clrVal>
                                      </p:to>
                                    </p:set>
                                    <p:set>
                                      <p:cBhvr>
                                        <p:cTn id="8" dur="500" fill="hold"/>
                                        <p:tgtEl>
                                          <p:spTgt spid="12">
                                            <p:txEl>
                                              <p:pRg st="0" end="0"/>
                                            </p:txEl>
                                          </p:spTgt>
                                        </p:tgtEl>
                                        <p:attrNameLst>
                                          <p:attrName>fill.type</p:attrName>
                                        </p:attrNameLst>
                                      </p:cBhvr>
                                      <p:to>
                                        <p:strVal val="solid"/>
                                      </p:to>
                                    </p:set>
                                  </p:childTnLst>
                                </p:cTn>
                              </p:par>
                              <p:par>
                                <p:cTn id="9" presetID="16" presetClass="emph" presetSubtype="0" fill="hold" grpId="0" nodeType="withEffect">
                                  <p:stCondLst>
                                    <p:cond delay="0"/>
                                  </p:stCondLst>
                                  <p:iterate type="lt">
                                    <p:tmPct val="4000"/>
                                  </p:iterate>
                                  <p:childTnLst>
                                    <p:set>
                                      <p:cBhvr override="childStyle">
                                        <p:cTn id="10" dur="500" fill="hold"/>
                                        <p:tgtEl>
                                          <p:spTgt spid="12">
                                            <p:txEl>
                                              <p:pRg st="1" end="1"/>
                                            </p:txEl>
                                          </p:spTgt>
                                        </p:tgtEl>
                                        <p:attrNameLst>
                                          <p:attrName>style.color</p:attrName>
                                        </p:attrNameLst>
                                      </p:cBhvr>
                                      <p:to>
                                        <p:clrVal>
                                          <a:schemeClr val="accent2"/>
                                        </p:clrVal>
                                      </p:to>
                                    </p:set>
                                    <p:set>
                                      <p:cBhvr>
                                        <p:cTn id="11" dur="500" fill="hold"/>
                                        <p:tgtEl>
                                          <p:spTgt spid="12">
                                            <p:txEl>
                                              <p:pRg st="1" end="1"/>
                                            </p:txEl>
                                          </p:spTgt>
                                        </p:tgtEl>
                                        <p:attrNameLst>
                                          <p:attrName>fillcolor</p:attrName>
                                        </p:attrNameLst>
                                      </p:cBhvr>
                                      <p:to>
                                        <p:clrVal>
                                          <a:schemeClr val="accent2"/>
                                        </p:clrVal>
                                      </p:to>
                                    </p:set>
                                    <p:set>
                                      <p:cBhvr>
                                        <p:cTn id="12" dur="500" fill="hold"/>
                                        <p:tgtEl>
                                          <p:spTgt spid="12">
                                            <p:txEl>
                                              <p:pRg st="1" end="1"/>
                                            </p:txEl>
                                          </p:spTgt>
                                        </p:tgtEl>
                                        <p:attrNameLst>
                                          <p:attrName>fill.type</p:attrName>
                                        </p:attrNameLst>
                                      </p:cBhvr>
                                      <p:to>
                                        <p:strVal val="solid"/>
                                      </p:to>
                                    </p:set>
                                  </p:childTnLst>
                                </p:cTn>
                              </p:par>
                              <p:par>
                                <p:cTn id="13" presetID="16" presetClass="emph" presetSubtype="0" fill="hold" grpId="0" nodeType="withEffect">
                                  <p:stCondLst>
                                    <p:cond delay="0"/>
                                  </p:stCondLst>
                                  <p:iterate type="lt">
                                    <p:tmPct val="4000"/>
                                  </p:iterate>
                                  <p:childTnLst>
                                    <p:set>
                                      <p:cBhvr override="childStyle">
                                        <p:cTn id="14" dur="500" fill="hold"/>
                                        <p:tgtEl>
                                          <p:spTgt spid="12">
                                            <p:txEl>
                                              <p:pRg st="2" end="2"/>
                                            </p:txEl>
                                          </p:spTgt>
                                        </p:tgtEl>
                                        <p:attrNameLst>
                                          <p:attrName>style.color</p:attrName>
                                        </p:attrNameLst>
                                      </p:cBhvr>
                                      <p:to>
                                        <p:clrVal>
                                          <a:schemeClr val="accent2"/>
                                        </p:clrVal>
                                      </p:to>
                                    </p:set>
                                    <p:set>
                                      <p:cBhvr>
                                        <p:cTn id="15" dur="500" fill="hold"/>
                                        <p:tgtEl>
                                          <p:spTgt spid="12">
                                            <p:txEl>
                                              <p:pRg st="2" end="2"/>
                                            </p:txEl>
                                          </p:spTgt>
                                        </p:tgtEl>
                                        <p:attrNameLst>
                                          <p:attrName>fillcolor</p:attrName>
                                        </p:attrNameLst>
                                      </p:cBhvr>
                                      <p:to>
                                        <p:clrVal>
                                          <a:schemeClr val="accent2"/>
                                        </p:clrVal>
                                      </p:to>
                                    </p:set>
                                    <p:set>
                                      <p:cBhvr>
                                        <p:cTn id="16" dur="500" fill="hold"/>
                                        <p:tgtEl>
                                          <p:spTgt spid="12">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Código Único Disciplinario</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Ley 734 de 2002</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3" name="2 Marcador de contenido"/>
          <p:cNvSpPr txBox="1">
            <a:spLocks/>
          </p:cNvSpPr>
          <p:nvPr/>
        </p:nvSpPr>
        <p:spPr>
          <a:xfrm>
            <a:off x="403412" y="2164400"/>
            <a:ext cx="6615574" cy="43426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Destitución e inhabilidad general, para las faltas graves, dolosas o realizadas con culpa gravísima.</a:t>
            </a:r>
          </a:p>
          <a:p>
            <a:pPr lvl="1" algn="just">
              <a:buFont typeface="Wingdings" pitchFamily="2" charset="2"/>
              <a:buChar char="ü"/>
            </a:pPr>
            <a:r>
              <a:rPr lang="es-CO" sz="2200" b="1" dirty="0" smtClean="0">
                <a:latin typeface="Arial" panose="020B0604020202020204" pitchFamily="34" charset="0"/>
                <a:cs typeface="Arial" panose="020B0604020202020204" pitchFamily="34" charset="0"/>
              </a:rPr>
              <a:t>Culpa gravísima: falta disciplinaria por ignorancia supina (negligencia del servidor a tener el deber de instruirse a efectos de desempeñar la labor encomendada decide no hacerlo).</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Suspensión, en el ejercicio del cargo e inhabilidad  especialmente las faltas graves dolosas o gravísimas culposas. </a:t>
            </a:r>
          </a:p>
          <a:p>
            <a:pPr>
              <a:buFont typeface="Wingdings" pitchFamily="2" charset="2"/>
              <a:buChar char="v"/>
            </a:pPr>
            <a:endParaRPr lang="es-CO" sz="2200" dirty="0">
              <a:latin typeface="Arial" panose="020B0604020202020204" pitchFamily="34" charset="0"/>
              <a:cs typeface="Arial" panose="020B0604020202020204" pitchFamily="34" charset="0"/>
            </a:endParaRPr>
          </a:p>
        </p:txBody>
      </p:sp>
      <p:pic>
        <p:nvPicPr>
          <p:cNvPr id="21506" name="Picture 2" descr="El equipo de negocios ve una metáfora de términos y licencia de libro abierto. Vector Premium "/>
          <p:cNvPicPr>
            <a:picLocks noChangeAspect="1" noChangeArrowheads="1"/>
          </p:cNvPicPr>
          <p:nvPr/>
        </p:nvPicPr>
        <p:blipFill rotWithShape="1">
          <a:blip r:embed="rId2">
            <a:extLst>
              <a:ext uri="{28A0092B-C50C-407E-A947-70E740481C1C}">
                <a14:useLocalDpi xmlns:a14="http://schemas.microsoft.com/office/drawing/2010/main" val="0"/>
              </a:ext>
            </a:extLst>
          </a:blip>
          <a:srcRect t="29006" b="12028"/>
          <a:stretch/>
        </p:blipFill>
        <p:spPr bwMode="auto">
          <a:xfrm>
            <a:off x="7218215" y="2356729"/>
            <a:ext cx="4806359" cy="28341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50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13">
                                            <p:txEl>
                                              <p:pRg st="0" end="0"/>
                                            </p:txEl>
                                          </p:spTgt>
                                        </p:tgtEl>
                                        <p:attrNameLst>
                                          <p:attrName>ppt_w</p:attrName>
                                        </p:attrNameLst>
                                      </p:cBhvr>
                                      <p:tavLst>
                                        <p:tav tm="0">
                                          <p:val>
                                            <p:strVal val="ppt_w"/>
                                          </p:val>
                                        </p:tav>
                                        <p:tav tm="100000">
                                          <p:val>
                                            <p:fltVal val="0"/>
                                          </p:val>
                                        </p:tav>
                                      </p:tavLst>
                                    </p:anim>
                                    <p:anim calcmode="lin" valueType="num">
                                      <p:cBhvr>
                                        <p:cTn id="7" dur="1000"/>
                                        <p:tgtEl>
                                          <p:spTgt spid="13">
                                            <p:txEl>
                                              <p:pRg st="0" end="0"/>
                                            </p:txEl>
                                          </p:spTgt>
                                        </p:tgtEl>
                                        <p:attrNameLst>
                                          <p:attrName>ppt_h</p:attrName>
                                        </p:attrNameLst>
                                      </p:cBhvr>
                                      <p:tavLst>
                                        <p:tav tm="0">
                                          <p:val>
                                            <p:strVal val="ppt_h"/>
                                          </p:val>
                                        </p:tav>
                                        <p:tav tm="100000">
                                          <p:val>
                                            <p:fltVal val="0"/>
                                          </p:val>
                                        </p:tav>
                                      </p:tavLst>
                                    </p:anim>
                                    <p:anim calcmode="lin" valueType="num">
                                      <p:cBhvr>
                                        <p:cTn id="8" dur="1000"/>
                                        <p:tgtEl>
                                          <p:spTgt spid="1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13">
                                            <p:txEl>
                                              <p:pRg st="0" end="0"/>
                                            </p:txEl>
                                          </p:spTgt>
                                        </p:tgtEl>
                                      </p:cBhvr>
                                    </p:animEffect>
                                    <p:set>
                                      <p:cBhvr>
                                        <p:cTn id="10" dur="1" fill="hold">
                                          <p:stCondLst>
                                            <p:cond delay="999"/>
                                          </p:stCondLst>
                                        </p:cTn>
                                        <p:tgtEl>
                                          <p:spTgt spid="13">
                                            <p:txEl>
                                              <p:pRg st="0" end="0"/>
                                            </p:txEl>
                                          </p:spTgt>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13">
                                            <p:txEl>
                                              <p:pRg st="1" end="1"/>
                                            </p:txEl>
                                          </p:spTgt>
                                        </p:tgtEl>
                                        <p:attrNameLst>
                                          <p:attrName>ppt_w</p:attrName>
                                        </p:attrNameLst>
                                      </p:cBhvr>
                                      <p:tavLst>
                                        <p:tav tm="0">
                                          <p:val>
                                            <p:strVal val="ppt_w"/>
                                          </p:val>
                                        </p:tav>
                                        <p:tav tm="100000">
                                          <p:val>
                                            <p:fltVal val="0"/>
                                          </p:val>
                                        </p:tav>
                                      </p:tavLst>
                                    </p:anim>
                                    <p:anim calcmode="lin" valueType="num">
                                      <p:cBhvr>
                                        <p:cTn id="13" dur="1000"/>
                                        <p:tgtEl>
                                          <p:spTgt spid="13">
                                            <p:txEl>
                                              <p:pRg st="1" end="1"/>
                                            </p:txEl>
                                          </p:spTgt>
                                        </p:tgtEl>
                                        <p:attrNameLst>
                                          <p:attrName>ppt_h</p:attrName>
                                        </p:attrNameLst>
                                      </p:cBhvr>
                                      <p:tavLst>
                                        <p:tav tm="0">
                                          <p:val>
                                            <p:strVal val="ppt_h"/>
                                          </p:val>
                                        </p:tav>
                                        <p:tav tm="100000">
                                          <p:val>
                                            <p:fltVal val="0"/>
                                          </p:val>
                                        </p:tav>
                                      </p:tavLst>
                                    </p:anim>
                                    <p:anim calcmode="lin" valueType="num">
                                      <p:cBhvr>
                                        <p:cTn id="14" dur="1000"/>
                                        <p:tgtEl>
                                          <p:spTgt spid="13">
                                            <p:txEl>
                                              <p:pRg st="1" end="1"/>
                                            </p:txEl>
                                          </p:spTgt>
                                        </p:tgtEl>
                                        <p:attrNameLst>
                                          <p:attrName>style.rotation</p:attrName>
                                        </p:attrNameLst>
                                      </p:cBhvr>
                                      <p:tavLst>
                                        <p:tav tm="0">
                                          <p:val>
                                            <p:fltVal val="0"/>
                                          </p:val>
                                        </p:tav>
                                        <p:tav tm="100000">
                                          <p:val>
                                            <p:fltVal val="90"/>
                                          </p:val>
                                        </p:tav>
                                      </p:tavLst>
                                    </p:anim>
                                    <p:animEffect transition="out" filter="fade">
                                      <p:cBhvr>
                                        <p:cTn id="15" dur="1000"/>
                                        <p:tgtEl>
                                          <p:spTgt spid="13">
                                            <p:txEl>
                                              <p:pRg st="1" end="1"/>
                                            </p:txEl>
                                          </p:spTgt>
                                        </p:tgtEl>
                                      </p:cBhvr>
                                    </p:animEffect>
                                    <p:set>
                                      <p:cBhvr>
                                        <p:cTn id="16" dur="1" fill="hold">
                                          <p:stCondLst>
                                            <p:cond delay="999"/>
                                          </p:stCondLst>
                                        </p:cTn>
                                        <p:tgtEl>
                                          <p:spTgt spid="13">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1" presetClass="exit" presetSubtype="0" fill="hold" grpId="0" nodeType="clickEffect">
                                  <p:stCondLst>
                                    <p:cond delay="0"/>
                                  </p:stCondLst>
                                  <p:childTnLst>
                                    <p:anim calcmode="lin" valueType="num">
                                      <p:cBhvr>
                                        <p:cTn id="20" dur="1000"/>
                                        <p:tgtEl>
                                          <p:spTgt spid="13">
                                            <p:txEl>
                                              <p:pRg st="2" end="2"/>
                                            </p:txEl>
                                          </p:spTgt>
                                        </p:tgtEl>
                                        <p:attrNameLst>
                                          <p:attrName>ppt_w</p:attrName>
                                        </p:attrNameLst>
                                      </p:cBhvr>
                                      <p:tavLst>
                                        <p:tav tm="0">
                                          <p:val>
                                            <p:strVal val="ppt_w"/>
                                          </p:val>
                                        </p:tav>
                                        <p:tav tm="100000">
                                          <p:val>
                                            <p:fltVal val="0"/>
                                          </p:val>
                                        </p:tav>
                                      </p:tavLst>
                                    </p:anim>
                                    <p:anim calcmode="lin" valueType="num">
                                      <p:cBhvr>
                                        <p:cTn id="21" dur="1000"/>
                                        <p:tgtEl>
                                          <p:spTgt spid="13">
                                            <p:txEl>
                                              <p:pRg st="2" end="2"/>
                                            </p:txEl>
                                          </p:spTgt>
                                        </p:tgtEl>
                                        <p:attrNameLst>
                                          <p:attrName>ppt_h</p:attrName>
                                        </p:attrNameLst>
                                      </p:cBhvr>
                                      <p:tavLst>
                                        <p:tav tm="0">
                                          <p:val>
                                            <p:strVal val="ppt_h"/>
                                          </p:val>
                                        </p:tav>
                                        <p:tav tm="100000">
                                          <p:val>
                                            <p:fltVal val="0"/>
                                          </p:val>
                                        </p:tav>
                                      </p:tavLst>
                                    </p:anim>
                                    <p:anim calcmode="lin" valueType="num">
                                      <p:cBhvr>
                                        <p:cTn id="22" dur="1000"/>
                                        <p:tgtEl>
                                          <p:spTgt spid="13">
                                            <p:txEl>
                                              <p:pRg st="2" end="2"/>
                                            </p:txEl>
                                          </p:spTgt>
                                        </p:tgtEl>
                                        <p:attrNameLst>
                                          <p:attrName>style.rotation</p:attrName>
                                        </p:attrNameLst>
                                      </p:cBhvr>
                                      <p:tavLst>
                                        <p:tav tm="0">
                                          <p:val>
                                            <p:fltVal val="0"/>
                                          </p:val>
                                        </p:tav>
                                        <p:tav tm="100000">
                                          <p:val>
                                            <p:fltVal val="90"/>
                                          </p:val>
                                        </p:tav>
                                      </p:tavLst>
                                    </p:anim>
                                    <p:animEffect transition="out" filter="fade">
                                      <p:cBhvr>
                                        <p:cTn id="23" dur="1000"/>
                                        <p:tgtEl>
                                          <p:spTgt spid="13">
                                            <p:txEl>
                                              <p:pRg st="2" end="2"/>
                                            </p:txEl>
                                          </p:spTgt>
                                        </p:tgtEl>
                                      </p:cBhvr>
                                    </p:animEffect>
                                    <p:set>
                                      <p:cBhvr>
                                        <p:cTn id="24" dur="1" fill="hold">
                                          <p:stCondLst>
                                            <p:cond delay="999"/>
                                          </p:stCondLst>
                                        </p:cTn>
                                        <p:tgtEl>
                                          <p:spTgt spid="1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Código Único Disciplinario</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Ley 734 de 2002</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2" name="2 Marcador de contenido"/>
          <p:cNvSpPr txBox="1">
            <a:spLocks/>
          </p:cNvSpPr>
          <p:nvPr/>
        </p:nvSpPr>
        <p:spPr>
          <a:xfrm>
            <a:off x="5472379" y="2395103"/>
            <a:ext cx="6427700" cy="31685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Suspensión, para las faltas graves culposas</a:t>
            </a:r>
          </a:p>
          <a:p>
            <a:pPr lvl="1" algn="just">
              <a:buFont typeface="Wingdings" pitchFamily="2" charset="2"/>
              <a:buChar char="ü"/>
            </a:pPr>
            <a:r>
              <a:rPr lang="es-CO" sz="2200" b="1" dirty="0" smtClean="0">
                <a:latin typeface="Arial" panose="020B0604020202020204" pitchFamily="34" charset="0"/>
                <a:cs typeface="Arial" panose="020B0604020202020204" pitchFamily="34" charset="0"/>
              </a:rPr>
              <a:t>Culpa grave – falta disciplinaria por inobservancia del cuidado necesario que cualquier persona del común imprime a sus actuaciones.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Multa, para las leves dolosas.</a:t>
            </a:r>
          </a:p>
          <a:p>
            <a:pPr algn="just">
              <a:buFont typeface="Wingdings" pitchFamily="2" charset="2"/>
              <a:buChar char="v"/>
            </a:pPr>
            <a:r>
              <a:rPr lang="es-CO" sz="2200" b="1" dirty="0" smtClean="0">
                <a:latin typeface="Arial" panose="020B0604020202020204" pitchFamily="34" charset="0"/>
                <a:cs typeface="Arial" panose="020B0604020202020204" pitchFamily="34" charset="0"/>
              </a:rPr>
              <a:t>Amonestación escrita, para las faltas leves culposas.</a:t>
            </a:r>
            <a:endParaRPr lang="es-CO" sz="2200" b="1" dirty="0">
              <a:latin typeface="Arial" panose="020B0604020202020204" pitchFamily="34" charset="0"/>
              <a:cs typeface="Arial" panose="020B0604020202020204" pitchFamily="34" charset="0"/>
            </a:endParaRPr>
          </a:p>
        </p:txBody>
      </p:sp>
      <p:pic>
        <p:nvPicPr>
          <p:cNvPr id="22530" name="Picture 2" descr="Ilustración de personas con justicia y orden de icono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082" y="2171803"/>
            <a:ext cx="4526192" cy="3615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2654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12">
                                            <p:txEl>
                                              <p:pRg st="0" end="0"/>
                                            </p:txEl>
                                          </p:spTgt>
                                        </p:tgtEl>
                                        <p:attrNameLst>
                                          <p:attrName>ppt_w</p:attrName>
                                        </p:attrNameLst>
                                      </p:cBhvr>
                                      <p:tavLst>
                                        <p:tav tm="0">
                                          <p:val>
                                            <p:strVal val="ppt_w"/>
                                          </p:val>
                                        </p:tav>
                                        <p:tav tm="100000">
                                          <p:val>
                                            <p:fltVal val="0"/>
                                          </p:val>
                                        </p:tav>
                                      </p:tavLst>
                                    </p:anim>
                                    <p:anim calcmode="lin" valueType="num">
                                      <p:cBhvr>
                                        <p:cTn id="7" dur="500"/>
                                        <p:tgtEl>
                                          <p:spTgt spid="12">
                                            <p:txEl>
                                              <p:pRg st="0" end="0"/>
                                            </p:txEl>
                                          </p:spTgt>
                                        </p:tgtEl>
                                        <p:attrNameLst>
                                          <p:attrName>ppt_h</p:attrName>
                                        </p:attrNameLst>
                                      </p:cBhvr>
                                      <p:tavLst>
                                        <p:tav tm="0">
                                          <p:val>
                                            <p:strVal val="ppt_h"/>
                                          </p:val>
                                        </p:tav>
                                        <p:tav tm="100000">
                                          <p:val>
                                            <p:fltVal val="0"/>
                                          </p:val>
                                        </p:tav>
                                      </p:tavLst>
                                    </p:anim>
                                    <p:animEffect transition="out" filter="fade">
                                      <p:cBhvr>
                                        <p:cTn id="8" dur="500"/>
                                        <p:tgtEl>
                                          <p:spTgt spid="12">
                                            <p:txEl>
                                              <p:pRg st="0" end="0"/>
                                            </p:txEl>
                                          </p:spTgt>
                                        </p:tgtEl>
                                      </p:cBhvr>
                                    </p:animEffect>
                                    <p:set>
                                      <p:cBhvr>
                                        <p:cTn id="9" dur="1" fill="hold">
                                          <p:stCondLst>
                                            <p:cond delay="499"/>
                                          </p:stCondLst>
                                        </p:cTn>
                                        <p:tgtEl>
                                          <p:spTgt spid="12">
                                            <p:txEl>
                                              <p:pRg st="0" end="0"/>
                                            </p:txEl>
                                          </p:spTgt>
                                        </p:tgtEl>
                                        <p:attrNameLst>
                                          <p:attrName>style.visibility</p:attrName>
                                        </p:attrNameLst>
                                      </p:cBhvr>
                                      <p:to>
                                        <p:strVal val="hidden"/>
                                      </p:to>
                                    </p:set>
                                  </p:childTnLst>
                                </p:cTn>
                              </p:par>
                              <p:par>
                                <p:cTn id="10" presetID="53" presetClass="exit" presetSubtype="32" fill="hold" grpId="0" nodeType="withEffect">
                                  <p:stCondLst>
                                    <p:cond delay="0"/>
                                  </p:stCondLst>
                                  <p:childTnLst>
                                    <p:anim calcmode="lin" valueType="num">
                                      <p:cBhvr>
                                        <p:cTn id="11" dur="500"/>
                                        <p:tgtEl>
                                          <p:spTgt spid="12">
                                            <p:txEl>
                                              <p:pRg st="1" end="1"/>
                                            </p:txEl>
                                          </p:spTgt>
                                        </p:tgtEl>
                                        <p:attrNameLst>
                                          <p:attrName>ppt_w</p:attrName>
                                        </p:attrNameLst>
                                      </p:cBhvr>
                                      <p:tavLst>
                                        <p:tav tm="0">
                                          <p:val>
                                            <p:strVal val="ppt_w"/>
                                          </p:val>
                                        </p:tav>
                                        <p:tav tm="100000">
                                          <p:val>
                                            <p:fltVal val="0"/>
                                          </p:val>
                                        </p:tav>
                                      </p:tavLst>
                                    </p:anim>
                                    <p:anim calcmode="lin" valueType="num">
                                      <p:cBhvr>
                                        <p:cTn id="12" dur="500"/>
                                        <p:tgtEl>
                                          <p:spTgt spid="12">
                                            <p:txEl>
                                              <p:pRg st="1" end="1"/>
                                            </p:txEl>
                                          </p:spTgt>
                                        </p:tgtEl>
                                        <p:attrNameLst>
                                          <p:attrName>ppt_h</p:attrName>
                                        </p:attrNameLst>
                                      </p:cBhvr>
                                      <p:tavLst>
                                        <p:tav tm="0">
                                          <p:val>
                                            <p:strVal val="ppt_h"/>
                                          </p:val>
                                        </p:tav>
                                        <p:tav tm="100000">
                                          <p:val>
                                            <p:fltVal val="0"/>
                                          </p:val>
                                        </p:tav>
                                      </p:tavLst>
                                    </p:anim>
                                    <p:animEffect transition="out" filter="fade">
                                      <p:cBhvr>
                                        <p:cTn id="13" dur="500"/>
                                        <p:tgtEl>
                                          <p:spTgt spid="12">
                                            <p:txEl>
                                              <p:pRg st="1" end="1"/>
                                            </p:txEl>
                                          </p:spTgt>
                                        </p:tgtEl>
                                      </p:cBhvr>
                                    </p:animEffect>
                                    <p:set>
                                      <p:cBhvr>
                                        <p:cTn id="14" dur="1" fill="hold">
                                          <p:stCondLst>
                                            <p:cond delay="499"/>
                                          </p:stCondLst>
                                        </p:cTn>
                                        <p:tgtEl>
                                          <p:spTgt spid="12">
                                            <p:txEl>
                                              <p:pRg st="1" end="1"/>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3" presetClass="exit" presetSubtype="32" fill="hold" grpId="0" nodeType="clickEffect">
                                  <p:stCondLst>
                                    <p:cond delay="0"/>
                                  </p:stCondLst>
                                  <p:childTnLst>
                                    <p:anim calcmode="lin" valueType="num">
                                      <p:cBhvr>
                                        <p:cTn id="18" dur="500"/>
                                        <p:tgtEl>
                                          <p:spTgt spid="12">
                                            <p:txEl>
                                              <p:pRg st="2" end="2"/>
                                            </p:txEl>
                                          </p:spTgt>
                                        </p:tgtEl>
                                        <p:attrNameLst>
                                          <p:attrName>ppt_w</p:attrName>
                                        </p:attrNameLst>
                                      </p:cBhvr>
                                      <p:tavLst>
                                        <p:tav tm="0">
                                          <p:val>
                                            <p:strVal val="ppt_w"/>
                                          </p:val>
                                        </p:tav>
                                        <p:tav tm="100000">
                                          <p:val>
                                            <p:fltVal val="0"/>
                                          </p:val>
                                        </p:tav>
                                      </p:tavLst>
                                    </p:anim>
                                    <p:anim calcmode="lin" valueType="num">
                                      <p:cBhvr>
                                        <p:cTn id="19" dur="500"/>
                                        <p:tgtEl>
                                          <p:spTgt spid="12">
                                            <p:txEl>
                                              <p:pRg st="2" end="2"/>
                                            </p:txEl>
                                          </p:spTgt>
                                        </p:tgtEl>
                                        <p:attrNameLst>
                                          <p:attrName>ppt_h</p:attrName>
                                        </p:attrNameLst>
                                      </p:cBhvr>
                                      <p:tavLst>
                                        <p:tav tm="0">
                                          <p:val>
                                            <p:strVal val="ppt_h"/>
                                          </p:val>
                                        </p:tav>
                                        <p:tav tm="100000">
                                          <p:val>
                                            <p:fltVal val="0"/>
                                          </p:val>
                                        </p:tav>
                                      </p:tavLst>
                                    </p:anim>
                                    <p:animEffect transition="out" filter="fade">
                                      <p:cBhvr>
                                        <p:cTn id="20" dur="500"/>
                                        <p:tgtEl>
                                          <p:spTgt spid="12">
                                            <p:txEl>
                                              <p:pRg st="2" end="2"/>
                                            </p:txEl>
                                          </p:spTgt>
                                        </p:tgtEl>
                                      </p:cBhvr>
                                    </p:animEffect>
                                    <p:set>
                                      <p:cBhvr>
                                        <p:cTn id="21" dur="1" fill="hold">
                                          <p:stCondLst>
                                            <p:cond delay="499"/>
                                          </p:stCondLst>
                                        </p:cTn>
                                        <p:tgtEl>
                                          <p:spTgt spid="12">
                                            <p:txEl>
                                              <p:pRg st="2" end="2"/>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53" presetClass="exit" presetSubtype="32" fill="hold" grpId="0" nodeType="clickEffect">
                                  <p:stCondLst>
                                    <p:cond delay="0"/>
                                  </p:stCondLst>
                                  <p:childTnLst>
                                    <p:anim calcmode="lin" valueType="num">
                                      <p:cBhvr>
                                        <p:cTn id="25" dur="500"/>
                                        <p:tgtEl>
                                          <p:spTgt spid="12">
                                            <p:txEl>
                                              <p:pRg st="3" end="3"/>
                                            </p:txEl>
                                          </p:spTgt>
                                        </p:tgtEl>
                                        <p:attrNameLst>
                                          <p:attrName>ppt_w</p:attrName>
                                        </p:attrNameLst>
                                      </p:cBhvr>
                                      <p:tavLst>
                                        <p:tav tm="0">
                                          <p:val>
                                            <p:strVal val="ppt_w"/>
                                          </p:val>
                                        </p:tav>
                                        <p:tav tm="100000">
                                          <p:val>
                                            <p:fltVal val="0"/>
                                          </p:val>
                                        </p:tav>
                                      </p:tavLst>
                                    </p:anim>
                                    <p:anim calcmode="lin" valueType="num">
                                      <p:cBhvr>
                                        <p:cTn id="26" dur="500"/>
                                        <p:tgtEl>
                                          <p:spTgt spid="12">
                                            <p:txEl>
                                              <p:pRg st="3" end="3"/>
                                            </p:txEl>
                                          </p:spTgt>
                                        </p:tgtEl>
                                        <p:attrNameLst>
                                          <p:attrName>ppt_h</p:attrName>
                                        </p:attrNameLst>
                                      </p:cBhvr>
                                      <p:tavLst>
                                        <p:tav tm="0">
                                          <p:val>
                                            <p:strVal val="ppt_h"/>
                                          </p:val>
                                        </p:tav>
                                        <p:tav tm="100000">
                                          <p:val>
                                            <p:fltVal val="0"/>
                                          </p:val>
                                        </p:tav>
                                      </p:tavLst>
                                    </p:anim>
                                    <p:animEffect transition="out" filter="fade">
                                      <p:cBhvr>
                                        <p:cTn id="27" dur="500"/>
                                        <p:tgtEl>
                                          <p:spTgt spid="12">
                                            <p:txEl>
                                              <p:pRg st="3" end="3"/>
                                            </p:txEl>
                                          </p:spTgt>
                                        </p:tgtEl>
                                      </p:cBhvr>
                                    </p:animEffect>
                                    <p:set>
                                      <p:cBhvr>
                                        <p:cTn id="28" dur="1" fill="hold">
                                          <p:stCondLst>
                                            <p:cond delay="499"/>
                                          </p:stCondLst>
                                        </p:cTn>
                                        <p:tgtEl>
                                          <p:spTgt spid="12">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2752"/>
            <a:ext cx="12192000" cy="954741"/>
            <a:chOff x="0" y="-2752"/>
            <a:chExt cx="7954041" cy="954741"/>
          </a:xfrm>
        </p:grpSpPr>
        <p:sp>
          <p:nvSpPr>
            <p:cNvPr id="4" name="Rectángulo 3"/>
            <p:cNvSpPr/>
            <p:nvPr/>
          </p:nvSpPr>
          <p:spPr>
            <a:xfrm>
              <a:off x="0" y="-2752"/>
              <a:ext cx="6575612" cy="954741"/>
            </a:xfrm>
            <a:prstGeom prst="rect">
              <a:avLst/>
            </a:prstGeom>
            <a:solidFill>
              <a:srgbClr val="0094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Rectángulo 6"/>
            <p:cNvSpPr/>
            <p:nvPr/>
          </p:nvSpPr>
          <p:spPr>
            <a:xfrm>
              <a:off x="6804212" y="-2752"/>
              <a:ext cx="268941" cy="954741"/>
            </a:xfrm>
            <a:prstGeom prst="rect">
              <a:avLst/>
            </a:prstGeom>
            <a:solidFill>
              <a:srgbClr val="FF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p:nvSpPr>
          <p:spPr>
            <a:xfrm>
              <a:off x="7258637" y="-2752"/>
              <a:ext cx="268941" cy="954741"/>
            </a:xfrm>
            <a:prstGeom prst="rect">
              <a:avLst/>
            </a:prstGeom>
            <a:solidFill>
              <a:srgbClr val="0098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p:nvSpPr>
          <p:spPr>
            <a:xfrm>
              <a:off x="7685100" y="-2752"/>
              <a:ext cx="268941" cy="954741"/>
            </a:xfrm>
            <a:prstGeom prst="rect">
              <a:avLst/>
            </a:prstGeom>
            <a:solidFill>
              <a:srgbClr val="EC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0" name="1 Título"/>
          <p:cNvSpPr txBox="1">
            <a:spLocks/>
          </p:cNvSpPr>
          <p:nvPr/>
        </p:nvSpPr>
        <p:spPr>
          <a:xfrm>
            <a:off x="403412" y="202304"/>
            <a:ext cx="9675724" cy="8784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200" dirty="0" smtClean="0">
                <a:solidFill>
                  <a:schemeClr val="bg1"/>
                </a:solidFill>
                <a:latin typeface="Arial Black" panose="020B0A04020102020204" pitchFamily="34" charset="0"/>
              </a:rPr>
              <a:t>Ley 1474 de 2011</a:t>
            </a:r>
            <a:endParaRPr lang="es-CO" sz="4200" dirty="0">
              <a:solidFill>
                <a:schemeClr val="bg1"/>
              </a:solidFill>
              <a:latin typeface="Arial Black" panose="020B0A04020102020204" pitchFamily="34" charset="0"/>
            </a:endParaRPr>
          </a:p>
        </p:txBody>
      </p:sp>
      <p:sp>
        <p:nvSpPr>
          <p:cNvPr id="11" name="Rectángulo 10"/>
          <p:cNvSpPr/>
          <p:nvPr/>
        </p:nvSpPr>
        <p:spPr>
          <a:xfrm>
            <a:off x="0" y="951989"/>
            <a:ext cx="12192000" cy="1015663"/>
          </a:xfrm>
          <a:prstGeom prst="rect">
            <a:avLst/>
          </a:prstGeom>
          <a:ln>
            <a:noFill/>
          </a:ln>
        </p:spPr>
        <p:txBody>
          <a:bodyPr wrap="square">
            <a:spAutoFit/>
          </a:bodyPr>
          <a:lstStyle/>
          <a:p>
            <a:pPr algn="ctr"/>
            <a:r>
              <a:rPr lang="es-CO" sz="6000" b="1" dirty="0" smtClean="0">
                <a:ln w="12700">
                  <a:noFill/>
                  <a:prstDash val="solid"/>
                </a:ln>
                <a:solidFill>
                  <a:schemeClr val="tx2">
                    <a:lumMod val="75000"/>
                  </a:schemeClr>
                </a:solidFill>
                <a:latin typeface="Arial Black" panose="020B0A04020102020204" pitchFamily="34" charset="0"/>
              </a:rPr>
              <a:t>Estatuto Anticorrupción</a:t>
            </a:r>
            <a:endParaRPr lang="es-CO" sz="6000" b="1" dirty="0">
              <a:ln w="12700">
                <a:noFill/>
                <a:prstDash val="solid"/>
              </a:ln>
              <a:solidFill>
                <a:schemeClr val="tx2">
                  <a:lumMod val="75000"/>
                </a:schemeClr>
              </a:solidFill>
              <a:latin typeface="Arial Black" panose="020B0A04020102020204" pitchFamily="34" charset="0"/>
            </a:endParaRPr>
          </a:p>
        </p:txBody>
      </p:sp>
      <p:sp>
        <p:nvSpPr>
          <p:cNvPr id="13" name="2 Marcador de contenido"/>
          <p:cNvSpPr txBox="1">
            <a:spLocks/>
          </p:cNvSpPr>
          <p:nvPr/>
        </p:nvSpPr>
        <p:spPr>
          <a:xfrm>
            <a:off x="896370" y="3193855"/>
            <a:ext cx="6393072" cy="15445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200" b="1" dirty="0" smtClean="0">
                <a:latin typeface="Arial" panose="020B0604020202020204" pitchFamily="34" charset="0"/>
                <a:cs typeface="Arial" panose="020B0604020202020204" pitchFamily="34" charset="0"/>
              </a:rPr>
              <a:t> Por la cual se dictan normas orientadas a fortalecer los mecanismos de prevención, investigación y sanción de actos de corrupción y la efectividad del control de la gestión pública.</a:t>
            </a:r>
            <a:endParaRPr lang="es-CO" sz="2200" b="1" dirty="0">
              <a:latin typeface="Arial" panose="020B0604020202020204" pitchFamily="34" charset="0"/>
              <a:cs typeface="Arial" panose="020B0604020202020204" pitchFamily="34" charset="0"/>
            </a:endParaRPr>
          </a:p>
        </p:txBody>
      </p:sp>
      <p:pic>
        <p:nvPicPr>
          <p:cNvPr id="23554" name="Picture 2" descr="Apretón de manos con billetes de dinero y señal de prohibición roja. concepto anticorrupción. concepto de ilustración moderna Vector Premium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5959" y="2214784"/>
            <a:ext cx="3228867" cy="32288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66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p:cTn id="7"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1"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blinds(horizontal)">
                                      <p:cBhvr>
                                        <p:cTn id="1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3" grpI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6C87A06E-91D0-4B20-B5D2-9B57A4B0483B}"/>
              </a:ext>
            </a:extLst>
          </p:cNvPr>
          <p:cNvSpPr txBox="1">
            <a:spLocks/>
          </p:cNvSpPr>
          <p:nvPr/>
        </p:nvSpPr>
        <p:spPr>
          <a:xfrm>
            <a:off x="3451539" y="1393651"/>
            <a:ext cx="7983207" cy="137804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8000" dirty="0">
                <a:solidFill>
                  <a:schemeClr val="bg1"/>
                </a:solidFill>
                <a:latin typeface="Arial Black" panose="020B0A04020102020204" pitchFamily="34" charset="0"/>
                <a:cs typeface="Tcho Regular" panose="02000000000000000000" pitchFamily="50" charset="2"/>
              </a:rPr>
              <a:t>Secretaría de</a:t>
            </a:r>
          </a:p>
        </p:txBody>
      </p:sp>
      <p:sp>
        <p:nvSpPr>
          <p:cNvPr id="6" name="Rectángulo 5"/>
          <p:cNvSpPr/>
          <p:nvPr/>
        </p:nvSpPr>
        <p:spPr>
          <a:xfrm>
            <a:off x="3399579" y="487862"/>
            <a:ext cx="7802845" cy="1015663"/>
          </a:xfrm>
          <a:prstGeom prst="rect">
            <a:avLst/>
          </a:prstGeom>
        </p:spPr>
        <p:txBody>
          <a:bodyPr wrap="square">
            <a:spAutoFit/>
          </a:bodyPr>
          <a:lstStyle/>
          <a:p>
            <a:pPr algn="ctr"/>
            <a:r>
              <a:rPr lang="es-CO" sz="6000" dirty="0" smtClean="0">
                <a:solidFill>
                  <a:schemeClr val="bg1"/>
                </a:solidFill>
                <a:latin typeface="Arial Black" panose="020B0A04020102020204" pitchFamily="34" charset="0"/>
              </a:rPr>
              <a:t>¡Bienvenidos! a la </a:t>
            </a:r>
            <a:endParaRPr lang="es-CO" sz="6000" dirty="0">
              <a:solidFill>
                <a:schemeClr val="bg1"/>
              </a:solidFill>
              <a:latin typeface="Arial Black" panose="020B0A04020102020204" pitchFamily="34" charset="0"/>
            </a:endParaRPr>
          </a:p>
        </p:txBody>
      </p:sp>
      <p:sp>
        <p:nvSpPr>
          <p:cNvPr id="7" name="Rectángulo 6"/>
          <p:cNvSpPr/>
          <p:nvPr/>
        </p:nvSpPr>
        <p:spPr>
          <a:xfrm>
            <a:off x="4414107" y="2200416"/>
            <a:ext cx="6058069" cy="1323439"/>
          </a:xfrm>
          <a:prstGeom prst="rect">
            <a:avLst/>
          </a:prstGeom>
        </p:spPr>
        <p:txBody>
          <a:bodyPr wrap="none">
            <a:spAutoFit/>
          </a:bodyPr>
          <a:lstStyle/>
          <a:p>
            <a:r>
              <a:rPr lang="es-CO" sz="8000" dirty="0">
                <a:solidFill>
                  <a:schemeClr val="bg1"/>
                </a:solidFill>
                <a:latin typeface="Arial Black" panose="020B0A04020102020204" pitchFamily="34" charset="0"/>
                <a:cs typeface="Tcho Regular" panose="02000000000000000000" pitchFamily="50" charset="2"/>
              </a:rPr>
              <a:t>Educación</a:t>
            </a:r>
            <a:endParaRPr lang="es-CO" sz="8000" dirty="0">
              <a:solidFill>
                <a:schemeClr val="bg1"/>
              </a:solidFill>
              <a:latin typeface="Arial Black" panose="020B0A04020102020204" pitchFamily="34" charset="0"/>
            </a:endParaRPr>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t="32688" b="34840"/>
          <a:stretch/>
        </p:blipFill>
        <p:spPr>
          <a:xfrm>
            <a:off x="3399579" y="3729361"/>
            <a:ext cx="8073304" cy="1474655"/>
          </a:xfrm>
          <a:prstGeom prst="rect">
            <a:avLst/>
          </a:prstGeom>
        </p:spPr>
      </p:pic>
    </p:spTree>
    <p:extLst>
      <p:ext uri="{BB962C8B-B14F-4D97-AF65-F5344CB8AC3E}">
        <p14:creationId xmlns:p14="http://schemas.microsoft.com/office/powerpoint/2010/main" val="14477066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cstate="print">
            <a:extLst>
              <a:ext uri="{28A0092B-C50C-407E-A947-70E740481C1C}">
                <a14:useLocalDpi xmlns:a14="http://schemas.microsoft.com/office/drawing/2010/main" val="0"/>
              </a:ext>
            </a:extLst>
          </a:blip>
          <a:srcRect t="16236" b="21833"/>
          <a:stretch/>
        </p:blipFill>
        <p:spPr>
          <a:xfrm>
            <a:off x="0" y="579548"/>
            <a:ext cx="12192000" cy="4468970"/>
          </a:xfrm>
          <a:prstGeom prst="rect">
            <a:avLst/>
          </a:prstGeom>
        </p:spPr>
      </p:pic>
    </p:spTree>
    <p:extLst>
      <p:ext uri="{BB962C8B-B14F-4D97-AF65-F5344CB8AC3E}">
        <p14:creationId xmlns:p14="http://schemas.microsoft.com/office/powerpoint/2010/main" val="1335569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contenido"/>
          <p:cNvSpPr txBox="1">
            <a:spLocks/>
          </p:cNvSpPr>
          <p:nvPr/>
        </p:nvSpPr>
        <p:spPr>
          <a:xfrm>
            <a:off x="289406" y="1450262"/>
            <a:ext cx="7437917" cy="37656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CO" sz="2400" b="1" dirty="0" smtClean="0">
                <a:latin typeface="Arial" panose="020B0604020202020204" pitchFamily="34" charset="0"/>
                <a:cs typeface="Arial" panose="020B0604020202020204" pitchFamily="34" charset="0"/>
              </a:rPr>
              <a:t>Como entidad pública del orden territorial, garantizamos las condiciones y los recursos económicos y humanos necesarios para la oportuna prestación de los servicios que promueven el desarrollo social, económico, cultural, ambiental y del territorio, a partir de la implementación de planes y programas que fomenten el adecuado ejercicio de los derechos humanos, la equidad y la justicia, con una administración transparente y efectiva de los recursos públicos. </a:t>
            </a:r>
            <a:endParaRPr lang="es-CO" sz="1600" b="1" dirty="0">
              <a:latin typeface="Arial" panose="020B0604020202020204" pitchFamily="34" charset="0"/>
              <a:cs typeface="Arial" panose="020B0604020202020204" pitchFamily="34" charset="0"/>
            </a:endParaRPr>
          </a:p>
        </p:txBody>
      </p:sp>
      <p:sp>
        <p:nvSpPr>
          <p:cNvPr id="4" name="Rectángulo 3"/>
          <p:cNvSpPr/>
          <p:nvPr/>
        </p:nvSpPr>
        <p:spPr>
          <a:xfrm>
            <a:off x="2337148" y="216975"/>
            <a:ext cx="3467616" cy="1200329"/>
          </a:xfrm>
          <a:prstGeom prst="rect">
            <a:avLst/>
          </a:prstGeom>
        </p:spPr>
        <p:txBody>
          <a:bodyPr wrap="none">
            <a:spAutoFit/>
          </a:bodyPr>
          <a:lstStyle/>
          <a:p>
            <a:r>
              <a:rPr lang="es-CO" sz="7200" dirty="0" smtClean="0">
                <a:solidFill>
                  <a:srgbClr val="44546A"/>
                </a:solidFill>
                <a:latin typeface="Arial Black" panose="020B0A04020102020204" pitchFamily="34" charset="0"/>
                <a:cs typeface="Tcho Regular" panose="02000000000000000000" pitchFamily="50" charset="2"/>
              </a:rPr>
              <a:t>Misión</a:t>
            </a:r>
            <a:endParaRPr lang="es-CO" sz="7200" dirty="0">
              <a:solidFill>
                <a:srgbClr val="44546A"/>
              </a:solidFill>
              <a:latin typeface="Arial Black" panose="020B0A04020102020204" pitchFamily="34" charset="0"/>
            </a:endParaRPr>
          </a:p>
        </p:txBody>
      </p:sp>
      <p:pic>
        <p:nvPicPr>
          <p:cNvPr id="1026" name="Picture 2" descr="Colegas conectando piezas de rompecabezas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7323" y="1735899"/>
            <a:ext cx="4394942" cy="31944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533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íder de equipo y concepto de trabajo en equipo.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8961"/>
            <a:ext cx="5276503" cy="4068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5 Marcador de contenido"/>
          <p:cNvSpPr txBox="1">
            <a:spLocks/>
          </p:cNvSpPr>
          <p:nvPr/>
        </p:nvSpPr>
        <p:spPr>
          <a:xfrm>
            <a:off x="4979380" y="1792457"/>
            <a:ext cx="6309176" cy="3061658"/>
          </a:xfrm>
          <a:prstGeom prst="rect">
            <a:avLst/>
          </a:prstGeom>
          <a:ln w="12700" cap="flat" cmpd="sng" algn="ctr">
            <a:noFill/>
            <a:prstDash val="solid"/>
            <a:miter lim="800000"/>
          </a:ln>
        </p:spPr>
        <p:style>
          <a:lnRef idx="2">
            <a:schemeClr val="accent2"/>
          </a:lnRef>
          <a:fillRef idx="1">
            <a:schemeClr val="lt1"/>
          </a:fillRef>
          <a:effectRef idx="0">
            <a:schemeClr val="accent2"/>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Font typeface="Arial" panose="020B0604020202020204" pitchFamily="34" charset="0"/>
              <a:buNone/>
            </a:pPr>
            <a:r>
              <a:rPr lang="es-CO" sz="2400" b="1" dirty="0" smtClean="0"/>
              <a:t>En el año 2025 seremos reconocida como una entidad líder en el desarrollo sostenible, así como por nuestra capacidad de innovación y respuesta en la implementación de estrategias y políticas sectoriales, orientadas al bienestar integral de la comunidad, el desarrollo humano, a la consolidación de la paz; a partir de procesos incluyentes, participativos, transparentes, eficientes y amigables con el medio ambiente. </a:t>
            </a:r>
            <a:endParaRPr lang="es-CO" sz="2400" b="1" dirty="0"/>
          </a:p>
        </p:txBody>
      </p:sp>
      <p:sp>
        <p:nvSpPr>
          <p:cNvPr id="3" name="Rectángulo 2"/>
          <p:cNvSpPr/>
          <p:nvPr/>
        </p:nvSpPr>
        <p:spPr>
          <a:xfrm>
            <a:off x="6469666" y="592128"/>
            <a:ext cx="3328604" cy="1200329"/>
          </a:xfrm>
          <a:prstGeom prst="rect">
            <a:avLst/>
          </a:prstGeom>
        </p:spPr>
        <p:txBody>
          <a:bodyPr wrap="none">
            <a:spAutoFit/>
          </a:bodyPr>
          <a:lstStyle/>
          <a:p>
            <a:r>
              <a:rPr lang="es-CO" sz="7200" dirty="0" smtClean="0">
                <a:solidFill>
                  <a:srgbClr val="44546A"/>
                </a:solidFill>
                <a:latin typeface="Arial Black" panose="020B0A04020102020204" pitchFamily="34" charset="0"/>
                <a:cs typeface="Tcho Regular" panose="02000000000000000000" pitchFamily="50" charset="2"/>
              </a:rPr>
              <a:t>Visión</a:t>
            </a:r>
            <a:endParaRPr lang="es-CO" sz="7200" dirty="0">
              <a:solidFill>
                <a:srgbClr val="44546A"/>
              </a:solidFill>
              <a:latin typeface="Arial Black" panose="020B0A04020102020204" pitchFamily="34" charset="0"/>
            </a:endParaRPr>
          </a:p>
        </p:txBody>
      </p:sp>
    </p:spTree>
    <p:extLst>
      <p:ext uri="{BB962C8B-B14F-4D97-AF65-F5344CB8AC3E}">
        <p14:creationId xmlns:p14="http://schemas.microsoft.com/office/powerpoint/2010/main" val="281536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Marcador de contenido"/>
          <p:cNvSpPr txBox="1">
            <a:spLocks/>
          </p:cNvSpPr>
          <p:nvPr/>
        </p:nvSpPr>
        <p:spPr>
          <a:xfrm>
            <a:off x="837127" y="1981244"/>
            <a:ext cx="7173534" cy="33882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CO" sz="3200" b="1" dirty="0" smtClean="0"/>
              <a:t>Estamos comprometidos con la satisfacción de las necesidades de la comunidad y demás grupos de valor a partir de un esquema de mejora continua y el cumplimiento de la normatividad vigente en la implementación del Sistema Integrado de Gestión  -SIGAMI. </a:t>
            </a:r>
            <a:endParaRPr lang="es-CO" sz="3200" b="1" dirty="0"/>
          </a:p>
        </p:txBody>
      </p:sp>
      <p:pic>
        <p:nvPicPr>
          <p:cNvPr id="4098" name="Picture 2" descr="Resumen de datos estadísticos en papel y tableta vector gratui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7292" y="1671958"/>
            <a:ext cx="3697577" cy="36975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ángulo 2"/>
          <p:cNvSpPr/>
          <p:nvPr/>
        </p:nvSpPr>
        <p:spPr>
          <a:xfrm>
            <a:off x="1568134" y="348519"/>
            <a:ext cx="8320996" cy="1200329"/>
          </a:xfrm>
          <a:prstGeom prst="rect">
            <a:avLst/>
          </a:prstGeom>
        </p:spPr>
        <p:txBody>
          <a:bodyPr wrap="none">
            <a:spAutoFit/>
          </a:bodyPr>
          <a:lstStyle/>
          <a:p>
            <a:r>
              <a:rPr lang="es-CO" sz="7200" dirty="0" smtClean="0">
                <a:solidFill>
                  <a:srgbClr val="44546A"/>
                </a:solidFill>
                <a:latin typeface="Arial Black" panose="020B0A04020102020204" pitchFamily="34" charset="0"/>
              </a:rPr>
              <a:t>Política Integral</a:t>
            </a:r>
            <a:endParaRPr lang="es-CO" sz="7200" dirty="0">
              <a:solidFill>
                <a:srgbClr val="44546A"/>
              </a:solidFill>
              <a:latin typeface="Arial Black" panose="020B0A04020102020204" pitchFamily="34" charset="0"/>
            </a:endParaRPr>
          </a:p>
        </p:txBody>
      </p:sp>
    </p:spTree>
    <p:extLst>
      <p:ext uri="{BB962C8B-B14F-4D97-AF65-F5344CB8AC3E}">
        <p14:creationId xmlns:p14="http://schemas.microsoft.com/office/powerpoint/2010/main" val="193844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34695" y="313158"/>
            <a:ext cx="10289100" cy="1200329"/>
          </a:xfrm>
          <a:prstGeom prst="rect">
            <a:avLst/>
          </a:prstGeom>
          <a:ln>
            <a:noFill/>
          </a:ln>
        </p:spPr>
        <p:txBody>
          <a:bodyPr wrap="square">
            <a:spAutoFit/>
          </a:bodyPr>
          <a:lstStyle/>
          <a:p>
            <a:pPr algn="ctr"/>
            <a:r>
              <a:rPr lang="es-CO" sz="7200" b="1" dirty="0">
                <a:ln w="12700">
                  <a:noFill/>
                  <a:prstDash val="solid"/>
                </a:ln>
                <a:solidFill>
                  <a:schemeClr val="tx2">
                    <a:lumMod val="75000"/>
                  </a:schemeClr>
                </a:solidFill>
                <a:latin typeface="Arial Black" panose="020B0A04020102020204" pitchFamily="34" charset="0"/>
              </a:rPr>
              <a:t>Principios y Valores</a:t>
            </a:r>
          </a:p>
        </p:txBody>
      </p:sp>
      <p:sp>
        <p:nvSpPr>
          <p:cNvPr id="3" name="2 Marcador de contenido"/>
          <p:cNvSpPr txBox="1">
            <a:spLocks/>
          </p:cNvSpPr>
          <p:nvPr/>
        </p:nvSpPr>
        <p:spPr>
          <a:xfrm>
            <a:off x="483326" y="1557787"/>
            <a:ext cx="11191839" cy="47133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CO" sz="2400" b="1" dirty="0" smtClean="0">
                <a:latin typeface="Arial" panose="020B0604020202020204" pitchFamily="34" charset="0"/>
                <a:cs typeface="Arial" panose="020B0604020202020204" pitchFamily="34" charset="0"/>
              </a:rPr>
              <a:t>Los siguientes son los principios que rigen el actuar de los servidores públicos en la </a:t>
            </a:r>
            <a:r>
              <a:rPr lang="es-CO" sz="2400" b="1" i="1" dirty="0" smtClean="0">
                <a:latin typeface="Arial" panose="020B0604020202020204" pitchFamily="34" charset="0"/>
                <a:cs typeface="Arial" panose="020B0604020202020204" pitchFamily="34" charset="0"/>
              </a:rPr>
              <a:t>Alcaldía Municipal de Ibagué</a:t>
            </a:r>
            <a:r>
              <a:rPr lang="es-CO" sz="2400" b="1" dirty="0" smtClean="0">
                <a:latin typeface="Arial" panose="020B0604020202020204" pitchFamily="34" charset="0"/>
                <a:cs typeface="Arial" panose="020B0604020202020204" pitchFamily="34" charset="0"/>
              </a:rPr>
              <a:t>: </a:t>
            </a: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Calidad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lo comunitario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la corresponsabilidad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complementariedad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integridad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 equidad </a:t>
            </a:r>
            <a:endParaRPr lang="es-CO" sz="2400" dirty="0" smtClean="0">
              <a:latin typeface="Arial" panose="020B0604020202020204" pitchFamily="34" charset="0"/>
              <a:cs typeface="Arial" panose="020B0604020202020204" pitchFamily="34" charset="0"/>
            </a:endParaRPr>
          </a:p>
          <a:p>
            <a:pPr>
              <a:buFont typeface="Wingdings" pitchFamily="2" charset="2"/>
              <a:buChar char="v"/>
            </a:pPr>
            <a:r>
              <a:rPr lang="es-CO" sz="2400" dirty="0" smtClean="0">
                <a:latin typeface="Arial" panose="020B0604020202020204" pitchFamily="34" charset="0"/>
                <a:cs typeface="Arial" panose="020B0604020202020204" pitchFamily="34" charset="0"/>
              </a:rPr>
              <a:t> </a:t>
            </a:r>
            <a:r>
              <a:rPr lang="es-CO" sz="2400" b="1" dirty="0" smtClean="0">
                <a:latin typeface="Arial" panose="020B0604020202020204" pitchFamily="34" charset="0"/>
                <a:cs typeface="Arial" panose="020B0604020202020204" pitchFamily="34" charset="0"/>
              </a:rPr>
              <a:t>Principio del amor ético </a:t>
            </a:r>
            <a:endParaRPr lang="es-CO" sz="240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s-CO" sz="24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32826" t="25168" r="42611" b="13387"/>
          <a:stretch/>
        </p:blipFill>
        <p:spPr>
          <a:xfrm>
            <a:off x="7010401" y="2205585"/>
            <a:ext cx="2398644" cy="3373491"/>
          </a:xfrm>
          <a:prstGeom prst="rect">
            <a:avLst/>
          </a:prstGeom>
        </p:spPr>
      </p:pic>
    </p:spTree>
    <p:extLst>
      <p:ext uri="{BB962C8B-B14F-4D97-AF65-F5344CB8AC3E}">
        <p14:creationId xmlns:p14="http://schemas.microsoft.com/office/powerpoint/2010/main" val="373033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trips(down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trips(down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trips(downLeft)">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90826" y="1826081"/>
            <a:ext cx="7897567" cy="3454014"/>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itchFamily="2" charset="2"/>
              <a:buChar char="v"/>
            </a:pPr>
            <a:r>
              <a:rPr lang="es-CO" sz="2400" b="1" dirty="0" smtClean="0">
                <a:latin typeface="Arial" panose="020B0604020202020204" pitchFamily="34" charset="0"/>
                <a:cs typeface="Arial" panose="020B0604020202020204" pitchFamily="34" charset="0"/>
              </a:rPr>
              <a:t>Reducir la vulnerabilidad social, garantizando el acceso a educación, salud, empleo, recreación, cultura, servicios públicos básicos, soberanía alimentaria, justicia y acceso a las TIC. </a:t>
            </a:r>
            <a:endParaRPr lang="es-CO" sz="2400" dirty="0" smtClean="0">
              <a:latin typeface="Arial" panose="020B0604020202020204" pitchFamily="34" charset="0"/>
              <a:cs typeface="Arial" panose="020B0604020202020204" pitchFamily="34" charset="0"/>
            </a:endParaRPr>
          </a:p>
          <a:p>
            <a:pPr algn="just">
              <a:buFont typeface="Wingdings" pitchFamily="2" charset="2"/>
              <a:buChar char="v"/>
            </a:pPr>
            <a:r>
              <a:rPr lang="es-CO" sz="2400" b="1" dirty="0" smtClean="0">
                <a:latin typeface="Arial" panose="020B0604020202020204" pitchFamily="34" charset="0"/>
                <a:cs typeface="Arial" panose="020B0604020202020204" pitchFamily="34" charset="0"/>
              </a:rPr>
              <a:t>Generar estrategias que permitan potenciar el desarrollo económico, para la consolidación de una ciudad productiva, competitiva e innovadora. </a:t>
            </a:r>
            <a:endParaRPr lang="es-CO" sz="2400" dirty="0" smtClean="0">
              <a:latin typeface="Arial" panose="020B0604020202020204" pitchFamily="34" charset="0"/>
              <a:cs typeface="Arial" panose="020B0604020202020204" pitchFamily="34" charset="0"/>
            </a:endParaRPr>
          </a:p>
          <a:p>
            <a:pPr algn="just">
              <a:buFont typeface="Wingdings" pitchFamily="2" charset="2"/>
              <a:buChar char="v"/>
            </a:pPr>
            <a:r>
              <a:rPr lang="es-CO" sz="2400" b="1" dirty="0" smtClean="0">
                <a:latin typeface="Arial" panose="020B0604020202020204" pitchFamily="34" charset="0"/>
                <a:cs typeface="Arial" panose="020B0604020202020204" pitchFamily="34" charset="0"/>
              </a:rPr>
              <a:t>Implementar estrategias en materia de Gestión ambiental que contribuyan al desarrollo sostenible, la protección y conservación de los recursos naturales. </a:t>
            </a:r>
            <a:endParaRPr lang="es-CO" sz="240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s-CO" sz="2400" dirty="0">
              <a:latin typeface="Arial" panose="020B0604020202020204" pitchFamily="34" charset="0"/>
              <a:cs typeface="Arial" panose="020B0604020202020204" pitchFamily="34" charset="0"/>
            </a:endParaRPr>
          </a:p>
        </p:txBody>
      </p:sp>
      <p:sp>
        <p:nvSpPr>
          <p:cNvPr id="3" name="Rectángulo 2"/>
          <p:cNvSpPr/>
          <p:nvPr/>
        </p:nvSpPr>
        <p:spPr>
          <a:xfrm>
            <a:off x="669701" y="254643"/>
            <a:ext cx="10818254" cy="1200329"/>
          </a:xfrm>
          <a:prstGeom prst="rect">
            <a:avLst/>
          </a:prstGeom>
          <a:ln>
            <a:noFill/>
          </a:ln>
        </p:spPr>
        <p:txBody>
          <a:bodyPr wrap="square">
            <a:spAutoFit/>
          </a:bodyPr>
          <a:lstStyle/>
          <a:p>
            <a:pPr algn="ctr"/>
            <a:r>
              <a:rPr lang="es-CO" sz="7200" b="1" dirty="0" smtClean="0">
                <a:ln w="12700">
                  <a:noFill/>
                  <a:prstDash val="solid"/>
                </a:ln>
                <a:solidFill>
                  <a:schemeClr val="tx2">
                    <a:lumMod val="75000"/>
                  </a:schemeClr>
                </a:solidFill>
                <a:latin typeface="Arial Black" panose="020B0A04020102020204" pitchFamily="34" charset="0"/>
              </a:rPr>
              <a:t>Objetivos de Calidad</a:t>
            </a:r>
            <a:endParaRPr lang="es-CO" sz="7200" b="1" dirty="0">
              <a:ln w="12700">
                <a:noFill/>
                <a:prstDash val="solid"/>
              </a:ln>
              <a:solidFill>
                <a:schemeClr val="tx2">
                  <a:lumMod val="75000"/>
                </a:schemeClr>
              </a:solidFill>
              <a:latin typeface="Arial Black" panose="020B0A040201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0816" y="2002914"/>
            <a:ext cx="4161184" cy="3257613"/>
          </a:xfrm>
          <a:prstGeom prst="rect">
            <a:avLst/>
          </a:prstGeom>
        </p:spPr>
      </p:pic>
    </p:spTree>
    <p:extLst>
      <p:ext uri="{BB962C8B-B14F-4D97-AF65-F5344CB8AC3E}">
        <p14:creationId xmlns:p14="http://schemas.microsoft.com/office/powerpoint/2010/main" val="2927394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strips(down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strips(downLeft)">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863</TotalTime>
  <Words>2354</Words>
  <Application>Microsoft Office PowerPoint</Application>
  <PresentationFormat>Panorámica</PresentationFormat>
  <Paragraphs>230</Paragraphs>
  <Slides>49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49</vt:i4>
      </vt:variant>
    </vt:vector>
  </HeadingPairs>
  <TitlesOfParts>
    <vt:vector size="57" baseType="lpstr">
      <vt:lpstr>Arial</vt:lpstr>
      <vt:lpstr>Arial Black</vt:lpstr>
      <vt:lpstr>Arial Narrow</vt:lpstr>
      <vt:lpstr>Calibri</vt:lpstr>
      <vt:lpstr>Tcho Regular</vt:lpstr>
      <vt:lpstr>Times New Roman</vt:lpstr>
      <vt:lpstr>Wingdings</vt:lpstr>
      <vt:lpstr>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Organigrama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Salud y Seguridad en el Trabajo</vt:lpstr>
      <vt:lpstr>Salud y Seguridad en el Trabajo</vt:lpstr>
      <vt:lpstr>Nómina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DE CABILDOS</dc:title>
  <dc:creator>Daniel Pineda</dc:creator>
  <cp:lastModifiedBy>ADRIANA</cp:lastModifiedBy>
  <cp:revision>92</cp:revision>
  <dcterms:created xsi:type="dcterms:W3CDTF">2020-01-15T19:42:43Z</dcterms:created>
  <dcterms:modified xsi:type="dcterms:W3CDTF">2020-08-19T16:14:11Z</dcterms:modified>
</cp:coreProperties>
</file>