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89" r:id="rId3"/>
    <p:sldId id="275" r:id="rId4"/>
    <p:sldId id="276" r:id="rId5"/>
    <p:sldId id="280" r:id="rId6"/>
    <p:sldId id="305" r:id="rId7"/>
    <p:sldId id="278" r:id="rId8"/>
    <p:sldId id="291" r:id="rId9"/>
    <p:sldId id="299" r:id="rId10"/>
    <p:sldId id="295" r:id="rId11"/>
    <p:sldId id="296" r:id="rId12"/>
    <p:sldId id="297" r:id="rId13"/>
    <p:sldId id="300" r:id="rId14"/>
    <p:sldId id="298" r:id="rId15"/>
    <p:sldId id="301" r:id="rId16"/>
    <p:sldId id="292" r:id="rId17"/>
    <p:sldId id="293" r:id="rId18"/>
    <p:sldId id="294" r:id="rId19"/>
    <p:sldId id="285" r:id="rId20"/>
    <p:sldId id="303" r:id="rId21"/>
    <p:sldId id="304" r:id="rId22"/>
    <p:sldId id="302" r:id="rId23"/>
    <p:sldId id="306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32FE9D-CCF6-41C3-BE0F-4AD1E7ECCC42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EDDED62-D906-4CF2-8E5B-257C0D959679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CO" sz="2000" dirty="0" smtClean="0">
              <a:latin typeface="Arial Narrow" panose="020B0606020202030204" pitchFamily="34" charset="0"/>
            </a:rPr>
            <a:t>Comité Escolar de Convivencia</a:t>
          </a:r>
          <a:endParaRPr lang="es-CO" sz="2000" dirty="0">
            <a:latin typeface="Arial Narrow" panose="020B0606020202030204" pitchFamily="34" charset="0"/>
          </a:endParaRPr>
        </a:p>
      </dgm:t>
    </dgm:pt>
    <dgm:pt modelId="{7FA4FC38-ED33-4324-9387-378B376F6F3B}" type="parTrans" cxnId="{79EA47A3-7B09-468C-9F7F-993CBE33248D}">
      <dgm:prSet/>
      <dgm:spPr/>
      <dgm:t>
        <a:bodyPr/>
        <a:lstStyle/>
        <a:p>
          <a:endParaRPr lang="es-CO"/>
        </a:p>
      </dgm:t>
    </dgm:pt>
    <dgm:pt modelId="{BCC3DD45-DF57-4E44-B1F9-BDFDA3022D18}" type="sibTrans" cxnId="{79EA47A3-7B09-468C-9F7F-993CBE33248D}">
      <dgm:prSet/>
      <dgm:spPr>
        <a:solidFill>
          <a:srgbClr val="009900"/>
        </a:solidFill>
      </dgm:spPr>
      <dgm:t>
        <a:bodyPr/>
        <a:lstStyle/>
        <a:p>
          <a:endParaRPr lang="es-CO"/>
        </a:p>
      </dgm:t>
    </dgm:pt>
    <dgm:pt modelId="{DC2761D9-DA0E-42F3-BEA7-846634D3E18F}">
      <dgm:prSet phldrT="[Texto]" custT="1"/>
      <dgm:spPr>
        <a:solidFill>
          <a:srgbClr val="FF0000"/>
        </a:solidFill>
      </dgm:spPr>
      <dgm:t>
        <a:bodyPr/>
        <a:lstStyle/>
        <a:p>
          <a:endParaRPr lang="es-CO" sz="1300" dirty="0" smtClean="0">
            <a:latin typeface="Arial Narrow" panose="020B0606020202030204" pitchFamily="34" charset="0"/>
          </a:endParaRPr>
        </a:p>
        <a:p>
          <a:r>
            <a:rPr lang="es-CO" sz="1600" dirty="0" smtClean="0">
              <a:latin typeface="Arial Narrow" panose="020B0606020202030204" pitchFamily="34" charset="0"/>
            </a:rPr>
            <a:t>Comités Municipales, Distritales y</a:t>
          </a:r>
        </a:p>
        <a:p>
          <a:r>
            <a:rPr lang="es-CO" sz="1600" dirty="0" smtClean="0">
              <a:latin typeface="Arial Narrow" panose="020B0606020202030204" pitchFamily="34" charset="0"/>
            </a:rPr>
            <a:t>Departamentales de Convivencia Escolar</a:t>
          </a:r>
          <a:endParaRPr lang="es-CO" sz="1600" dirty="0">
            <a:latin typeface="Arial Narrow" panose="020B0606020202030204" pitchFamily="34" charset="0"/>
          </a:endParaRPr>
        </a:p>
      </dgm:t>
    </dgm:pt>
    <dgm:pt modelId="{A6C3118D-8505-4329-B81D-EB72A583133D}" type="parTrans" cxnId="{AE92C313-0C85-43C4-95EC-4EF0A25A7C13}">
      <dgm:prSet/>
      <dgm:spPr/>
      <dgm:t>
        <a:bodyPr/>
        <a:lstStyle/>
        <a:p>
          <a:endParaRPr lang="es-CO"/>
        </a:p>
      </dgm:t>
    </dgm:pt>
    <dgm:pt modelId="{46638D39-5796-4856-A91F-1C94BAEBAAF6}" type="sibTrans" cxnId="{AE92C313-0C85-43C4-95EC-4EF0A25A7C13}">
      <dgm:prSet/>
      <dgm:spPr/>
      <dgm:t>
        <a:bodyPr/>
        <a:lstStyle/>
        <a:p>
          <a:endParaRPr lang="es-CO"/>
        </a:p>
      </dgm:t>
    </dgm:pt>
    <dgm:pt modelId="{B25645A4-734C-4E92-8E25-0539AF5A3C93}">
      <dgm:prSet phldrT="[Texto]" custT="1"/>
      <dgm:spPr>
        <a:solidFill>
          <a:srgbClr val="FFFF00"/>
        </a:solidFill>
      </dgm:spPr>
      <dgm:t>
        <a:bodyPr/>
        <a:lstStyle/>
        <a:p>
          <a:r>
            <a:rPr lang="pt-BR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rPr>
            <a:t>Comité Nacional de Convivência Escolar</a:t>
          </a:r>
          <a:endParaRPr lang="es-CO" sz="1600" dirty="0">
            <a:solidFill>
              <a:schemeClr val="tx1">
                <a:lumMod val="95000"/>
                <a:lumOff val="5000"/>
              </a:schemeClr>
            </a:solidFill>
            <a:latin typeface="Arial Narrow" panose="020B0606020202030204" pitchFamily="34" charset="0"/>
          </a:endParaRPr>
        </a:p>
      </dgm:t>
    </dgm:pt>
    <dgm:pt modelId="{16AD2C70-3E37-4895-880A-DE9D037133DE}" type="parTrans" cxnId="{0FD11D64-03FC-4B36-9926-081CB14BA1E6}">
      <dgm:prSet/>
      <dgm:spPr/>
      <dgm:t>
        <a:bodyPr/>
        <a:lstStyle/>
        <a:p>
          <a:endParaRPr lang="es-CO"/>
        </a:p>
      </dgm:t>
    </dgm:pt>
    <dgm:pt modelId="{4270CC0A-A0CD-45F1-A32F-BBE28E0041A1}" type="sibTrans" cxnId="{0FD11D64-03FC-4B36-9926-081CB14BA1E6}">
      <dgm:prSet/>
      <dgm:spPr/>
      <dgm:t>
        <a:bodyPr/>
        <a:lstStyle/>
        <a:p>
          <a:endParaRPr lang="es-CO"/>
        </a:p>
      </dgm:t>
    </dgm:pt>
    <dgm:pt modelId="{1F9A6269-74CD-499E-9B8F-2C0EBDF15965}" type="pres">
      <dgm:prSet presAssocID="{E732FE9D-CCF6-41C3-BE0F-4AD1E7ECCC4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21BC4D0-5FE3-46D7-98FE-1FCFBBB75899}" type="pres">
      <dgm:prSet presAssocID="{AEDDED62-D906-4CF2-8E5B-257C0D959679}" presName="gear1" presStyleLbl="node1" presStyleIdx="0" presStyleCnt="3" custLinFactNeighborX="-4911" custLinFactNeighborY="-319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1958ABE-4725-4D3E-8308-EEE27E469D6B}" type="pres">
      <dgm:prSet presAssocID="{AEDDED62-D906-4CF2-8E5B-257C0D959679}" presName="gear1srcNode" presStyleLbl="node1" presStyleIdx="0" presStyleCnt="3"/>
      <dgm:spPr/>
      <dgm:t>
        <a:bodyPr/>
        <a:lstStyle/>
        <a:p>
          <a:endParaRPr lang="es-CO"/>
        </a:p>
      </dgm:t>
    </dgm:pt>
    <dgm:pt modelId="{B8D733B6-CE48-48A0-A840-639CD4974B1E}" type="pres">
      <dgm:prSet presAssocID="{AEDDED62-D906-4CF2-8E5B-257C0D959679}" presName="gear1dstNode" presStyleLbl="node1" presStyleIdx="0" presStyleCnt="3"/>
      <dgm:spPr/>
      <dgm:t>
        <a:bodyPr/>
        <a:lstStyle/>
        <a:p>
          <a:endParaRPr lang="es-CO"/>
        </a:p>
      </dgm:t>
    </dgm:pt>
    <dgm:pt modelId="{59395F8A-BE3A-4C67-A508-603463E91CE8}" type="pres">
      <dgm:prSet presAssocID="{DC2761D9-DA0E-42F3-BEA7-846634D3E18F}" presName="gear2" presStyleLbl="node1" presStyleIdx="1" presStyleCnt="3" custScaleX="144455" custScaleY="128503" custLinFactNeighborX="4164" custLinFactNeighborY="1024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9974882-F5A0-4F19-9BBA-AF716504EB5E}" type="pres">
      <dgm:prSet presAssocID="{DC2761D9-DA0E-42F3-BEA7-846634D3E18F}" presName="gear2srcNode" presStyleLbl="node1" presStyleIdx="1" presStyleCnt="3"/>
      <dgm:spPr/>
      <dgm:t>
        <a:bodyPr/>
        <a:lstStyle/>
        <a:p>
          <a:endParaRPr lang="es-CO"/>
        </a:p>
      </dgm:t>
    </dgm:pt>
    <dgm:pt modelId="{9D8EA0B9-E2CE-45FD-AF39-E66715AAA976}" type="pres">
      <dgm:prSet presAssocID="{DC2761D9-DA0E-42F3-BEA7-846634D3E18F}" presName="gear2dstNode" presStyleLbl="node1" presStyleIdx="1" presStyleCnt="3"/>
      <dgm:spPr/>
      <dgm:t>
        <a:bodyPr/>
        <a:lstStyle/>
        <a:p>
          <a:endParaRPr lang="es-CO"/>
        </a:p>
      </dgm:t>
    </dgm:pt>
    <dgm:pt modelId="{4EDB5A4D-6D1B-493B-9408-B58FCEB3D5F4}" type="pres">
      <dgm:prSet presAssocID="{B25645A4-734C-4E92-8E25-0539AF5A3C93}" presName="gear3" presStyleLbl="node1" presStyleIdx="2" presStyleCnt="3" custScaleX="118834" custScaleY="113900" custLinFactNeighborX="1263" custLinFactNeighborY="-4775"/>
      <dgm:spPr/>
      <dgm:t>
        <a:bodyPr/>
        <a:lstStyle/>
        <a:p>
          <a:endParaRPr lang="es-CO"/>
        </a:p>
      </dgm:t>
    </dgm:pt>
    <dgm:pt modelId="{27F1AE4A-85FC-4200-B59B-D8467CEBE24B}" type="pres">
      <dgm:prSet presAssocID="{B25645A4-734C-4E92-8E25-0539AF5A3C9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E4DC696-7C93-4549-A189-04F3E109A7F8}" type="pres">
      <dgm:prSet presAssocID="{B25645A4-734C-4E92-8E25-0539AF5A3C93}" presName="gear3srcNode" presStyleLbl="node1" presStyleIdx="2" presStyleCnt="3"/>
      <dgm:spPr/>
      <dgm:t>
        <a:bodyPr/>
        <a:lstStyle/>
        <a:p>
          <a:endParaRPr lang="es-CO"/>
        </a:p>
      </dgm:t>
    </dgm:pt>
    <dgm:pt modelId="{1A1C8E26-634F-482A-B3EC-A5DA024E0D0D}" type="pres">
      <dgm:prSet presAssocID="{B25645A4-734C-4E92-8E25-0539AF5A3C93}" presName="gear3dstNode" presStyleLbl="node1" presStyleIdx="2" presStyleCnt="3"/>
      <dgm:spPr/>
      <dgm:t>
        <a:bodyPr/>
        <a:lstStyle/>
        <a:p>
          <a:endParaRPr lang="es-CO"/>
        </a:p>
      </dgm:t>
    </dgm:pt>
    <dgm:pt modelId="{425253EB-682A-404D-9CA7-21DF3B79DF0F}" type="pres">
      <dgm:prSet presAssocID="{BCC3DD45-DF57-4E44-B1F9-BDFDA3022D18}" presName="connector1" presStyleLbl="sibTrans2D1" presStyleIdx="0" presStyleCnt="3" custFlipVert="0" custFlipHor="1" custScaleX="3582" custScaleY="4657" custLinFactY="-7926" custLinFactNeighborX="40557" custLinFactNeighborY="-100000"/>
      <dgm:spPr/>
      <dgm:t>
        <a:bodyPr/>
        <a:lstStyle/>
        <a:p>
          <a:endParaRPr lang="es-CO"/>
        </a:p>
      </dgm:t>
    </dgm:pt>
    <dgm:pt modelId="{15E9966E-1F95-47CD-B726-B9D54C4054AD}" type="pres">
      <dgm:prSet presAssocID="{46638D39-5796-4856-A91F-1C94BAEBAAF6}" presName="connector2" presStyleLbl="sibTrans2D1" presStyleIdx="1" presStyleCnt="3" custScaleX="6410" custScaleY="2309" custLinFactX="-69400" custLinFactNeighborX="-100000" custLinFactNeighborY="-35536"/>
      <dgm:spPr/>
      <dgm:t>
        <a:bodyPr/>
        <a:lstStyle/>
        <a:p>
          <a:endParaRPr lang="es-CO"/>
        </a:p>
      </dgm:t>
    </dgm:pt>
    <dgm:pt modelId="{D4B62B98-6CCA-4A8E-B61B-33D098DC1F96}" type="pres">
      <dgm:prSet presAssocID="{4270CC0A-A0CD-45F1-A32F-BBE28E0041A1}" presName="connector3" presStyleLbl="sibTrans2D1" presStyleIdx="2" presStyleCnt="3" custFlipVert="1" custScaleX="37043" custScaleY="1968" custLinFactNeighborX="-39040" custLinFactNeighborY="-96800"/>
      <dgm:spPr/>
      <dgm:t>
        <a:bodyPr/>
        <a:lstStyle/>
        <a:p>
          <a:endParaRPr lang="es-CO"/>
        </a:p>
      </dgm:t>
    </dgm:pt>
  </dgm:ptLst>
  <dgm:cxnLst>
    <dgm:cxn modelId="{D09FA040-C058-4AFF-8F14-074FFB1C0B13}" type="presOf" srcId="{E732FE9D-CCF6-41C3-BE0F-4AD1E7ECCC42}" destId="{1F9A6269-74CD-499E-9B8F-2C0EBDF15965}" srcOrd="0" destOrd="0" presId="urn:microsoft.com/office/officeart/2005/8/layout/gear1"/>
    <dgm:cxn modelId="{0FD11D64-03FC-4B36-9926-081CB14BA1E6}" srcId="{E732FE9D-CCF6-41C3-BE0F-4AD1E7ECCC42}" destId="{B25645A4-734C-4E92-8E25-0539AF5A3C93}" srcOrd="2" destOrd="0" parTransId="{16AD2C70-3E37-4895-880A-DE9D037133DE}" sibTransId="{4270CC0A-A0CD-45F1-A32F-BBE28E0041A1}"/>
    <dgm:cxn modelId="{AE92C313-0C85-43C4-95EC-4EF0A25A7C13}" srcId="{E732FE9D-CCF6-41C3-BE0F-4AD1E7ECCC42}" destId="{DC2761D9-DA0E-42F3-BEA7-846634D3E18F}" srcOrd="1" destOrd="0" parTransId="{A6C3118D-8505-4329-B81D-EB72A583133D}" sibTransId="{46638D39-5796-4856-A91F-1C94BAEBAAF6}"/>
    <dgm:cxn modelId="{B784061B-061B-45DE-B056-AE9FD0DA242B}" type="presOf" srcId="{B25645A4-734C-4E92-8E25-0539AF5A3C93}" destId="{27F1AE4A-85FC-4200-B59B-D8467CEBE24B}" srcOrd="1" destOrd="0" presId="urn:microsoft.com/office/officeart/2005/8/layout/gear1"/>
    <dgm:cxn modelId="{8CDEF9FF-A4DF-4346-BC1B-542CAB37CBA3}" type="presOf" srcId="{DC2761D9-DA0E-42F3-BEA7-846634D3E18F}" destId="{9D8EA0B9-E2CE-45FD-AF39-E66715AAA976}" srcOrd="2" destOrd="0" presId="urn:microsoft.com/office/officeart/2005/8/layout/gear1"/>
    <dgm:cxn modelId="{EA9566E8-9631-466F-881F-ABAC7B947EEF}" type="presOf" srcId="{AEDDED62-D906-4CF2-8E5B-257C0D959679}" destId="{81958ABE-4725-4D3E-8308-EEE27E469D6B}" srcOrd="1" destOrd="0" presId="urn:microsoft.com/office/officeart/2005/8/layout/gear1"/>
    <dgm:cxn modelId="{58AAEB8F-D905-410F-99BB-B3C017672CD8}" type="presOf" srcId="{AEDDED62-D906-4CF2-8E5B-257C0D959679}" destId="{B8D733B6-CE48-48A0-A840-639CD4974B1E}" srcOrd="2" destOrd="0" presId="urn:microsoft.com/office/officeart/2005/8/layout/gear1"/>
    <dgm:cxn modelId="{9DC66CB6-7CFE-457C-B572-A981B4B3B407}" type="presOf" srcId="{46638D39-5796-4856-A91F-1C94BAEBAAF6}" destId="{15E9966E-1F95-47CD-B726-B9D54C4054AD}" srcOrd="0" destOrd="0" presId="urn:microsoft.com/office/officeart/2005/8/layout/gear1"/>
    <dgm:cxn modelId="{9D7DF5E4-B103-44ED-8AAA-67C72B975FE1}" type="presOf" srcId="{B25645A4-734C-4E92-8E25-0539AF5A3C93}" destId="{BE4DC696-7C93-4549-A189-04F3E109A7F8}" srcOrd="2" destOrd="0" presId="urn:microsoft.com/office/officeart/2005/8/layout/gear1"/>
    <dgm:cxn modelId="{79EA47A3-7B09-468C-9F7F-993CBE33248D}" srcId="{E732FE9D-CCF6-41C3-BE0F-4AD1E7ECCC42}" destId="{AEDDED62-D906-4CF2-8E5B-257C0D959679}" srcOrd="0" destOrd="0" parTransId="{7FA4FC38-ED33-4324-9387-378B376F6F3B}" sibTransId="{BCC3DD45-DF57-4E44-B1F9-BDFDA3022D18}"/>
    <dgm:cxn modelId="{58BBB704-6B61-4AAF-A4E9-112A4E69EF17}" type="presOf" srcId="{DC2761D9-DA0E-42F3-BEA7-846634D3E18F}" destId="{59395F8A-BE3A-4C67-A508-603463E91CE8}" srcOrd="0" destOrd="0" presId="urn:microsoft.com/office/officeart/2005/8/layout/gear1"/>
    <dgm:cxn modelId="{023D7803-448F-405E-A419-5A5999EB05CC}" type="presOf" srcId="{DC2761D9-DA0E-42F3-BEA7-846634D3E18F}" destId="{69974882-F5A0-4F19-9BBA-AF716504EB5E}" srcOrd="1" destOrd="0" presId="urn:microsoft.com/office/officeart/2005/8/layout/gear1"/>
    <dgm:cxn modelId="{052745E4-3632-4030-96AB-5AE60EA75BDC}" type="presOf" srcId="{4270CC0A-A0CD-45F1-A32F-BBE28E0041A1}" destId="{D4B62B98-6CCA-4A8E-B61B-33D098DC1F96}" srcOrd="0" destOrd="0" presId="urn:microsoft.com/office/officeart/2005/8/layout/gear1"/>
    <dgm:cxn modelId="{EC8BC419-5EBA-4837-8F9C-A6D50B553C7E}" type="presOf" srcId="{BCC3DD45-DF57-4E44-B1F9-BDFDA3022D18}" destId="{425253EB-682A-404D-9CA7-21DF3B79DF0F}" srcOrd="0" destOrd="0" presId="urn:microsoft.com/office/officeart/2005/8/layout/gear1"/>
    <dgm:cxn modelId="{3F22314B-3B4E-4DEF-ADE7-D939DB2A7278}" type="presOf" srcId="{B25645A4-734C-4E92-8E25-0539AF5A3C93}" destId="{1A1C8E26-634F-482A-B3EC-A5DA024E0D0D}" srcOrd="3" destOrd="0" presId="urn:microsoft.com/office/officeart/2005/8/layout/gear1"/>
    <dgm:cxn modelId="{F3B36B59-B66C-4BD0-8F1A-35F1F1367B4C}" type="presOf" srcId="{AEDDED62-D906-4CF2-8E5B-257C0D959679}" destId="{221BC4D0-5FE3-46D7-98FE-1FCFBBB75899}" srcOrd="0" destOrd="0" presId="urn:microsoft.com/office/officeart/2005/8/layout/gear1"/>
    <dgm:cxn modelId="{2B4B3979-620C-4AB2-8F84-47E84831A556}" type="presOf" srcId="{B25645A4-734C-4E92-8E25-0539AF5A3C93}" destId="{4EDB5A4D-6D1B-493B-9408-B58FCEB3D5F4}" srcOrd="0" destOrd="0" presId="urn:microsoft.com/office/officeart/2005/8/layout/gear1"/>
    <dgm:cxn modelId="{089CB717-F47B-422B-8236-5E82C1AD4115}" type="presParOf" srcId="{1F9A6269-74CD-499E-9B8F-2C0EBDF15965}" destId="{221BC4D0-5FE3-46D7-98FE-1FCFBBB75899}" srcOrd="0" destOrd="0" presId="urn:microsoft.com/office/officeart/2005/8/layout/gear1"/>
    <dgm:cxn modelId="{1110BE03-C92F-4C00-84EF-CAB1F2BE6628}" type="presParOf" srcId="{1F9A6269-74CD-499E-9B8F-2C0EBDF15965}" destId="{81958ABE-4725-4D3E-8308-EEE27E469D6B}" srcOrd="1" destOrd="0" presId="urn:microsoft.com/office/officeart/2005/8/layout/gear1"/>
    <dgm:cxn modelId="{54B2897D-5D72-419F-A9D0-38F865E9660E}" type="presParOf" srcId="{1F9A6269-74CD-499E-9B8F-2C0EBDF15965}" destId="{B8D733B6-CE48-48A0-A840-639CD4974B1E}" srcOrd="2" destOrd="0" presId="urn:microsoft.com/office/officeart/2005/8/layout/gear1"/>
    <dgm:cxn modelId="{728C1550-97AC-4570-AA62-C9127D364ECE}" type="presParOf" srcId="{1F9A6269-74CD-499E-9B8F-2C0EBDF15965}" destId="{59395F8A-BE3A-4C67-A508-603463E91CE8}" srcOrd="3" destOrd="0" presId="urn:microsoft.com/office/officeart/2005/8/layout/gear1"/>
    <dgm:cxn modelId="{61B94BFD-1B6F-4727-81DF-86EA085A6447}" type="presParOf" srcId="{1F9A6269-74CD-499E-9B8F-2C0EBDF15965}" destId="{69974882-F5A0-4F19-9BBA-AF716504EB5E}" srcOrd="4" destOrd="0" presId="urn:microsoft.com/office/officeart/2005/8/layout/gear1"/>
    <dgm:cxn modelId="{F8A6ABC5-480D-43D7-A90F-6CA03FA5142F}" type="presParOf" srcId="{1F9A6269-74CD-499E-9B8F-2C0EBDF15965}" destId="{9D8EA0B9-E2CE-45FD-AF39-E66715AAA976}" srcOrd="5" destOrd="0" presId="urn:microsoft.com/office/officeart/2005/8/layout/gear1"/>
    <dgm:cxn modelId="{8A0D9458-06F0-4526-BDFA-CF268D552B56}" type="presParOf" srcId="{1F9A6269-74CD-499E-9B8F-2C0EBDF15965}" destId="{4EDB5A4D-6D1B-493B-9408-B58FCEB3D5F4}" srcOrd="6" destOrd="0" presId="urn:microsoft.com/office/officeart/2005/8/layout/gear1"/>
    <dgm:cxn modelId="{460A5BBC-1535-45FF-A369-2103FB6B6458}" type="presParOf" srcId="{1F9A6269-74CD-499E-9B8F-2C0EBDF15965}" destId="{27F1AE4A-85FC-4200-B59B-D8467CEBE24B}" srcOrd="7" destOrd="0" presId="urn:microsoft.com/office/officeart/2005/8/layout/gear1"/>
    <dgm:cxn modelId="{5CC0CC9C-EEDF-4A5A-AECF-7550984E51A6}" type="presParOf" srcId="{1F9A6269-74CD-499E-9B8F-2C0EBDF15965}" destId="{BE4DC696-7C93-4549-A189-04F3E109A7F8}" srcOrd="8" destOrd="0" presId="urn:microsoft.com/office/officeart/2005/8/layout/gear1"/>
    <dgm:cxn modelId="{ED6C56E8-29EB-40B6-BA79-523DD0C66CE1}" type="presParOf" srcId="{1F9A6269-74CD-499E-9B8F-2C0EBDF15965}" destId="{1A1C8E26-634F-482A-B3EC-A5DA024E0D0D}" srcOrd="9" destOrd="0" presId="urn:microsoft.com/office/officeart/2005/8/layout/gear1"/>
    <dgm:cxn modelId="{FCA2ACFC-5102-4EB3-BEA7-091F151DFC79}" type="presParOf" srcId="{1F9A6269-74CD-499E-9B8F-2C0EBDF15965}" destId="{425253EB-682A-404D-9CA7-21DF3B79DF0F}" srcOrd="10" destOrd="0" presId="urn:microsoft.com/office/officeart/2005/8/layout/gear1"/>
    <dgm:cxn modelId="{7057F327-50AC-4461-848A-FC355D58769B}" type="presParOf" srcId="{1F9A6269-74CD-499E-9B8F-2C0EBDF15965}" destId="{15E9966E-1F95-47CD-B726-B9D54C4054AD}" srcOrd="11" destOrd="0" presId="urn:microsoft.com/office/officeart/2005/8/layout/gear1"/>
    <dgm:cxn modelId="{11093778-9069-4AEC-9067-27248F345A4F}" type="presParOf" srcId="{1F9A6269-74CD-499E-9B8F-2C0EBDF15965}" destId="{D4B62B98-6CCA-4A8E-B61B-33D098DC1F9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BC4D0-5FE3-46D7-98FE-1FCFBBB75899}">
      <dsp:nvSpPr>
        <dsp:cNvPr id="0" name=""/>
        <dsp:cNvSpPr/>
      </dsp:nvSpPr>
      <dsp:spPr>
        <a:xfrm>
          <a:off x="3153732" y="2042179"/>
          <a:ext cx="2415868" cy="2415868"/>
        </a:xfrm>
        <a:prstGeom prst="gear9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>
              <a:latin typeface="Arial Narrow" panose="020B0606020202030204" pitchFamily="34" charset="0"/>
            </a:rPr>
            <a:t>Comité Escolar de Convivencia</a:t>
          </a:r>
          <a:endParaRPr lang="es-CO" sz="2000" kern="1200" dirty="0">
            <a:latin typeface="Arial Narrow" panose="020B0606020202030204" pitchFamily="34" charset="0"/>
          </a:endParaRPr>
        </a:p>
      </dsp:txBody>
      <dsp:txXfrm>
        <a:off x="3639429" y="2608085"/>
        <a:ext cx="1444474" cy="1241806"/>
      </dsp:txXfrm>
    </dsp:sp>
    <dsp:sp modelId="{59395F8A-BE3A-4C67-A508-603463E91CE8}">
      <dsp:nvSpPr>
        <dsp:cNvPr id="0" name=""/>
        <dsp:cNvSpPr/>
      </dsp:nvSpPr>
      <dsp:spPr>
        <a:xfrm>
          <a:off x="1549404" y="1246456"/>
          <a:ext cx="2538067" cy="2257791"/>
        </a:xfrm>
        <a:prstGeom prst="gear6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300" kern="1200" dirty="0" smtClean="0">
            <a:latin typeface="Arial Narrow" panose="020B0606020202030204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Arial Narrow" panose="020B0606020202030204" pitchFamily="34" charset="0"/>
            </a:rPr>
            <a:t>Comités Municipales, Distritales 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>
              <a:latin typeface="Arial Narrow" panose="020B0606020202030204" pitchFamily="34" charset="0"/>
            </a:rPr>
            <a:t>Departamentales de Convivencia Escolar</a:t>
          </a:r>
          <a:endParaRPr lang="es-CO" sz="1600" kern="1200" dirty="0">
            <a:latin typeface="Arial Narrow" panose="020B0606020202030204" pitchFamily="34" charset="0"/>
          </a:endParaRPr>
        </a:p>
      </dsp:txBody>
      <dsp:txXfrm>
        <a:off x="2158551" y="1818297"/>
        <a:ext cx="1319773" cy="1114109"/>
      </dsp:txXfrm>
    </dsp:sp>
    <dsp:sp modelId="{4EDB5A4D-6D1B-493B-9408-B58FCEB3D5F4}">
      <dsp:nvSpPr>
        <dsp:cNvPr id="0" name=""/>
        <dsp:cNvSpPr/>
      </dsp:nvSpPr>
      <dsp:spPr>
        <a:xfrm rot="20700000">
          <a:off x="2699846" y="162616"/>
          <a:ext cx="2076813" cy="1929695"/>
        </a:xfrm>
        <a:prstGeom prst="gear6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 Narrow" panose="020B0606020202030204" pitchFamily="34" charset="0"/>
            </a:rPr>
            <a:t>Comité Nacional de Convivência Escolar</a:t>
          </a:r>
          <a:endParaRPr lang="es-CO" sz="1600" kern="1200" dirty="0">
            <a:solidFill>
              <a:schemeClr val="tx1">
                <a:lumMod val="95000"/>
                <a:lumOff val="5000"/>
              </a:schemeClr>
            </a:solidFill>
            <a:latin typeface="Arial Narrow" panose="020B0606020202030204" pitchFamily="34" charset="0"/>
          </a:endParaRPr>
        </a:p>
      </dsp:txBody>
      <dsp:txXfrm rot="-20700000">
        <a:off x="3164078" y="577128"/>
        <a:ext cx="1148349" cy="1100669"/>
      </dsp:txXfrm>
    </dsp:sp>
    <dsp:sp modelId="{425253EB-682A-404D-9CA7-21DF3B79DF0F}">
      <dsp:nvSpPr>
        <dsp:cNvPr id="0" name=""/>
        <dsp:cNvSpPr/>
      </dsp:nvSpPr>
      <dsp:spPr>
        <a:xfrm flipH="1">
          <a:off x="5833711" y="-72004"/>
          <a:ext cx="110766" cy="144008"/>
        </a:xfrm>
        <a:prstGeom prst="circularArrow">
          <a:avLst>
            <a:gd name="adj1" fmla="val 4687"/>
            <a:gd name="adj2" fmla="val 299029"/>
            <a:gd name="adj3" fmla="val 2520740"/>
            <a:gd name="adj4" fmla="val 15851457"/>
            <a:gd name="adj5" fmla="val 5469"/>
          </a:avLst>
        </a:prstGeom>
        <a:solidFill>
          <a:srgbClr val="0099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9966E-1F95-47CD-B726-B9D54C4054AD}">
      <dsp:nvSpPr>
        <dsp:cNvPr id="0" name=""/>
        <dsp:cNvSpPr/>
      </dsp:nvSpPr>
      <dsp:spPr>
        <a:xfrm>
          <a:off x="-72008" y="1388287"/>
          <a:ext cx="144017" cy="51877"/>
        </a:xfrm>
        <a:prstGeom prst="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62B98-6CCA-4A8E-B61B-33D098DC1F96}">
      <dsp:nvSpPr>
        <dsp:cNvPr id="0" name=""/>
        <dsp:cNvSpPr/>
      </dsp:nvSpPr>
      <dsp:spPr>
        <a:xfrm flipV="1">
          <a:off x="2269502" y="-23836"/>
          <a:ext cx="897350" cy="47673"/>
        </a:xfrm>
        <a:prstGeom prst="left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B436A-AB59-499E-91F8-39FAC5D5225F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CF4CA-DC2D-444C-A5C9-7FB19A8CACE0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539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412F5-4C3D-4FDA-9D90-96D81408F91A}" type="slidenum">
              <a:rPr lang="es-CO" smtClean="0"/>
              <a:pPr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83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412F5-4C3D-4FDA-9D90-96D81408F91A}" type="slidenum">
              <a:rPr lang="es-CO" smtClean="0"/>
              <a:pPr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922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412F5-4C3D-4FDA-9D90-96D81408F91A}" type="slidenum">
              <a:rPr lang="es-CO" smtClean="0"/>
              <a:pPr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6010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5685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386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041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4271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443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992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140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564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106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345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820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82F6-1F8A-48AE-9411-98E31138D632}" type="datetimeFigureOut">
              <a:rPr lang="es-CO" smtClean="0"/>
              <a:pPr/>
              <a:t>09/11/2014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9AC65-BBA3-4BC2-947C-EC4AFFABCA13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655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71600" y="836712"/>
            <a:ext cx="7256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SISTEMA NACIONAL DE CONVIVENCIA ESCOLAR</a:t>
            </a:r>
            <a:endParaRPr lang="es-CO" sz="2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 rot="18881879">
            <a:off x="-194394" y="3313598"/>
            <a:ext cx="68109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Ley 1620 del 15 de Marzo 2013</a:t>
            </a:r>
          </a:p>
          <a:p>
            <a:pPr algn="ctr"/>
            <a:r>
              <a:rPr lang="es-CO" sz="2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 y </a:t>
            </a:r>
          </a:p>
          <a:p>
            <a:pPr algn="ctr"/>
            <a:r>
              <a:rPr lang="es-CO" sz="2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Decreto 1965 del 11 de Septiembre de 2013</a:t>
            </a:r>
            <a:endParaRPr lang="es-CO" sz="2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4006095"/>
            <a:ext cx="4198511" cy="1983346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5989441"/>
            <a:ext cx="1958975" cy="74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613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9512" y="325380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</a:t>
            </a:r>
            <a:r>
              <a:rPr lang="es-CO" b="1" dirty="0">
                <a:solidFill>
                  <a:srgbClr val="00B0F0"/>
                </a:solidFill>
                <a:latin typeface="Arial Narrow" panose="020B0606020202030204" pitchFamily="34" charset="0"/>
              </a:rPr>
              <a:t>una parte fundamental del Proyecto Educativo Institucional (PEI) </a:t>
            </a:r>
            <a:r>
              <a:rPr lang="es-CO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donde se definen </a:t>
            </a:r>
            <a:r>
              <a:rPr lang="es-CO" b="1" dirty="0">
                <a:solidFill>
                  <a:srgbClr val="00B0F0"/>
                </a:solidFill>
                <a:latin typeface="Arial Narrow" panose="020B0606020202030204" pitchFamily="34" charset="0"/>
              </a:rPr>
              <a:t>los derechos y obligaciones de todas las personas de la comunidad </a:t>
            </a:r>
            <a:r>
              <a:rPr lang="es-CO" b="1" dirty="0">
                <a:latin typeface="Arial Narrow" panose="020B0606020202030204" pitchFamily="34" charset="0"/>
              </a:rPr>
              <a:t>educativa en aras de convivir de manera pacífica y armónica.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910255" y="2635156"/>
            <a:ext cx="368469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Herramienta </a:t>
            </a:r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</a:rPr>
              <a:t>en la que se consignan los acuerdos de la comunidad educativa para facilitar y garantizar la armonía en la vida diaria de los EE</a:t>
            </a:r>
            <a:r>
              <a:rPr lang="es-CO" sz="20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. Se </a:t>
            </a:r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</a:rPr>
              <a:t>definen las expectativas sobre la manera cómo deben actuar las personas que conforman la comunidad educativa, los recursos y procedimientos para dirimir conflictos</a:t>
            </a:r>
            <a:r>
              <a:rPr lang="es-CO" b="1" dirty="0">
                <a:latin typeface="Arial Narrow" panose="020B0606020202030204" pitchFamily="34" charset="0"/>
              </a:rPr>
              <a:t>, </a:t>
            </a:r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</a:rPr>
              <a:t>así como las consecuencias de incumplir los acuerdos (</a:t>
            </a:r>
            <a:r>
              <a:rPr lang="es-CO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Chaux</a:t>
            </a:r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</a:rPr>
              <a:t>, Vargas, Ibarra &amp; </a:t>
            </a:r>
            <a:r>
              <a:rPr lang="es-CO" b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Minski</a:t>
            </a:r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</a:rPr>
              <a:t>, 2013). </a:t>
            </a:r>
          </a:p>
        </p:txBody>
      </p:sp>
      <p:cxnSp>
        <p:nvCxnSpPr>
          <p:cNvPr id="20" name="Conector angular 19"/>
          <p:cNvCxnSpPr/>
          <p:nvPr/>
        </p:nvCxnSpPr>
        <p:spPr>
          <a:xfrm rot="16200000" flipV="1">
            <a:off x="769141" y="2322039"/>
            <a:ext cx="1008112" cy="891226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r 21"/>
          <p:cNvCxnSpPr/>
          <p:nvPr/>
        </p:nvCxnSpPr>
        <p:spPr>
          <a:xfrm flipV="1">
            <a:off x="2699792" y="5589240"/>
            <a:ext cx="1994439" cy="453405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/>
          <p:cNvSpPr txBox="1"/>
          <p:nvPr/>
        </p:nvSpPr>
        <p:spPr>
          <a:xfrm>
            <a:off x="4903435" y="879103"/>
            <a:ext cx="40610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Pacto de </a:t>
            </a:r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Convivencia- Manual de Convivencia Escolar</a:t>
            </a:r>
            <a:endParaRPr lang="es-CO" sz="2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537" y="2996952"/>
            <a:ext cx="2066925" cy="22098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18" y="5445457"/>
            <a:ext cx="1958975" cy="98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0105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1268760"/>
            <a:ext cx="496855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 smtClean="0">
                <a:latin typeface="Arial Narrow" panose="020B0606020202030204" pitchFamily="34" charset="0"/>
              </a:rPr>
              <a:t>• </a:t>
            </a:r>
            <a:r>
              <a:rPr lang="es-CO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Promover, garantizar y defender los DDHH y DHSR. </a:t>
            </a:r>
            <a:endParaRPr lang="es-CO" sz="2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algn="just"/>
            <a:endParaRPr lang="es-CO" dirty="0">
              <a:latin typeface="Arial Narrow" panose="020B0606020202030204" pitchFamily="34" charset="0"/>
            </a:endParaRPr>
          </a:p>
          <a:p>
            <a:pPr algn="just"/>
            <a:r>
              <a:rPr lang="es-CO" sz="2400" dirty="0">
                <a:latin typeface="Arial Narrow" panose="020B0606020202030204" pitchFamily="34" charset="0"/>
              </a:rPr>
              <a:t>• </a:t>
            </a:r>
            <a:r>
              <a:rPr lang="es-CO" sz="2400" b="1" dirty="0">
                <a:solidFill>
                  <a:srgbClr val="00B0F0"/>
                </a:solidFill>
                <a:latin typeface="Arial Narrow" panose="020B0606020202030204" pitchFamily="34" charset="0"/>
              </a:rPr>
              <a:t>Establecer normas paras las funciones, deberes, comportamientos y actitudes pactados por la </a:t>
            </a:r>
            <a:r>
              <a:rPr lang="es-CO" sz="24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comunidad </a:t>
            </a:r>
            <a:r>
              <a:rPr lang="es-CO" sz="2400" b="1" dirty="0">
                <a:solidFill>
                  <a:srgbClr val="00B0F0"/>
                </a:solidFill>
                <a:latin typeface="Arial Narrow" panose="020B0606020202030204" pitchFamily="34" charset="0"/>
              </a:rPr>
              <a:t>educativa</a:t>
            </a:r>
            <a:r>
              <a:rPr lang="es-CO" sz="2400" b="1" dirty="0">
                <a:latin typeface="Arial Narrow" panose="020B0606020202030204" pitchFamily="34" charset="0"/>
              </a:rPr>
              <a:t> entre sí y con el entorno escolar, de manera tal que se garantice el ejercicio </a:t>
            </a:r>
            <a:r>
              <a:rPr lang="es-CO" sz="2400" b="1" dirty="0" smtClean="0">
                <a:latin typeface="Arial Narrow" panose="020B0606020202030204" pitchFamily="34" charset="0"/>
              </a:rPr>
              <a:t>de </a:t>
            </a:r>
            <a:r>
              <a:rPr lang="es-CO" sz="2400" b="1" dirty="0">
                <a:latin typeface="Arial Narrow" panose="020B0606020202030204" pitchFamily="34" charset="0"/>
              </a:rPr>
              <a:t>los derechos de todas las personas que la conforman. </a:t>
            </a:r>
            <a:endParaRPr lang="es-CO" sz="2400" b="1" dirty="0" smtClean="0">
              <a:latin typeface="Arial Narrow" panose="020B0606020202030204" pitchFamily="34" charset="0"/>
            </a:endParaRPr>
          </a:p>
          <a:p>
            <a:pPr algn="just"/>
            <a:endParaRPr lang="es-CO" sz="2400" b="1" dirty="0">
              <a:latin typeface="Arial Narrow" panose="020B0606020202030204" pitchFamily="34" charset="0"/>
            </a:endParaRPr>
          </a:p>
          <a:p>
            <a:pPr algn="just"/>
            <a:r>
              <a:rPr lang="es-CO" sz="2400" b="1" dirty="0">
                <a:latin typeface="Arial Narrow" panose="020B0606020202030204" pitchFamily="34" charset="0"/>
              </a:rPr>
              <a:t>• Fortalecer procesos en torno a las medidas pedagógicas y alternativas de solución para las </a:t>
            </a:r>
            <a:r>
              <a:rPr lang="es-CO" sz="2400" b="1" dirty="0" smtClean="0">
                <a:latin typeface="Arial Narrow" panose="020B0606020202030204" pitchFamily="34" charset="0"/>
              </a:rPr>
              <a:t>situaciones </a:t>
            </a:r>
            <a:r>
              <a:rPr lang="es-CO" sz="2400" b="1" dirty="0">
                <a:latin typeface="Arial Narrow" panose="020B0606020202030204" pitchFamily="34" charset="0"/>
              </a:rPr>
              <a:t>que afectan la convivencia escolar. 	</a:t>
            </a:r>
          </a:p>
          <a:p>
            <a:pPr algn="just"/>
            <a:endParaRPr lang="es-CO" sz="2400" b="1" dirty="0"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44208" y="2312297"/>
            <a:ext cx="1668450" cy="80021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latin typeface="Arial Narrow" panose="020B0606020202030204" pitchFamily="34" charset="0"/>
              </a:rPr>
              <a:t>Objetivos</a:t>
            </a:r>
            <a:endParaRPr lang="es-CO" sz="2800" b="1" dirty="0">
              <a:latin typeface="Arial Narrow" panose="020B0606020202030204" pitchFamily="34" charset="0"/>
            </a:endParaRPr>
          </a:p>
          <a:p>
            <a:pPr algn="ctr"/>
            <a:endParaRPr lang="es-CO" b="1" dirty="0">
              <a:latin typeface="Arial Narrow" panose="020B0606020202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7158" y="4056132"/>
            <a:ext cx="2095500" cy="2181225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237357"/>
            <a:ext cx="1958975" cy="49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316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9512" y="1076538"/>
            <a:ext cx="87129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1. Reglas de higiene personal y de salud pública que preserven el bienestar de la </a:t>
            </a:r>
            <a:r>
              <a:rPr lang="es-CO" sz="2000" b="1" dirty="0" smtClean="0">
                <a:latin typeface="Arial Narrow" panose="020B0606020202030204" pitchFamily="34" charset="0"/>
              </a:rPr>
              <a:t>comunidad educativa</a:t>
            </a:r>
            <a:r>
              <a:rPr lang="es-CO" sz="2000" b="1" dirty="0">
                <a:latin typeface="Arial Narrow" panose="020B0606020202030204" pitchFamily="34" charset="0"/>
              </a:rPr>
              <a:t>, la conservación individual de la salud y la prevención frente al consumo </a:t>
            </a:r>
            <a:r>
              <a:rPr lang="es-CO" sz="2000" b="1" dirty="0" smtClean="0">
                <a:latin typeface="Arial Narrow" panose="020B0606020202030204" pitchFamily="34" charset="0"/>
              </a:rPr>
              <a:t>de sustancias </a:t>
            </a:r>
            <a:r>
              <a:rPr lang="es-CO" sz="2000" b="1" dirty="0">
                <a:latin typeface="Arial Narrow" panose="020B0606020202030204" pitchFamily="34" charset="0"/>
              </a:rPr>
              <a:t>psicotrópicas.</a:t>
            </a: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</a:rPr>
              <a:t>2</a:t>
            </a:r>
            <a:r>
              <a:rPr lang="es-CO" sz="2000" b="1" dirty="0">
                <a:latin typeface="Arial Narrow" panose="020B0606020202030204" pitchFamily="34" charset="0"/>
              </a:rPr>
              <a:t>. Criterios de respeto, valoración y compromiso frente a la utilización y </a:t>
            </a:r>
            <a:r>
              <a:rPr lang="es-CO" sz="2000" b="1" dirty="0" smtClean="0">
                <a:latin typeface="Arial Narrow" panose="020B0606020202030204" pitchFamily="34" charset="0"/>
              </a:rPr>
              <a:t>conservación </a:t>
            </a:r>
            <a:r>
              <a:rPr lang="es-CO" sz="2000" b="1" dirty="0">
                <a:latin typeface="Arial Narrow" panose="020B0606020202030204" pitchFamily="34" charset="0"/>
              </a:rPr>
              <a:t>de </a:t>
            </a:r>
            <a:r>
              <a:rPr lang="es-CO" sz="2000" b="1" dirty="0" smtClean="0">
                <a:latin typeface="Arial Narrow" panose="020B0606020202030204" pitchFamily="34" charset="0"/>
              </a:rPr>
              <a:t>los, bienes </a:t>
            </a:r>
            <a:r>
              <a:rPr lang="es-CO" sz="2000" b="1" dirty="0">
                <a:latin typeface="Arial Narrow" panose="020B0606020202030204" pitchFamily="34" charset="0"/>
              </a:rPr>
              <a:t>personales y de uso colectivo, tales como equipos, instalaciones e implementos.</a:t>
            </a:r>
          </a:p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3. Pautas de comportamiento en relación con el cuidado del medio ambiente escolar.</a:t>
            </a:r>
          </a:p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4. Normas de conducta de alumnos y profesores que garanticen el mutuo respeto. </a:t>
            </a:r>
            <a:r>
              <a:rPr lang="es-CO" sz="2000" b="1" dirty="0" smtClean="0">
                <a:latin typeface="Arial Narrow" panose="020B0606020202030204" pitchFamily="34" charset="0"/>
              </a:rPr>
              <a:t>Deben incluir </a:t>
            </a:r>
            <a:r>
              <a:rPr lang="es-CO" sz="2000" b="1" dirty="0">
                <a:latin typeface="Arial Narrow" panose="020B0606020202030204" pitchFamily="34" charset="0"/>
              </a:rPr>
              <a:t>la definición de claros procedimientos para formular las quejas o reclamos al respecto.</a:t>
            </a:r>
          </a:p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5. Procedimientos para resolver con oportunidad y justicia los conflictos individuales </a:t>
            </a:r>
            <a:r>
              <a:rPr lang="es-CO" sz="2000" b="1" dirty="0" smtClean="0">
                <a:latin typeface="Arial Narrow" panose="020B0606020202030204" pitchFamily="34" charset="0"/>
              </a:rPr>
              <a:t>o colectivos </a:t>
            </a:r>
            <a:r>
              <a:rPr lang="es-CO" sz="2000" b="1" dirty="0">
                <a:latin typeface="Arial Narrow" panose="020B0606020202030204" pitchFamily="34" charset="0"/>
              </a:rPr>
              <a:t>que se presenten entre miembros de la comunidad. Deben incluir instancias </a:t>
            </a:r>
            <a:r>
              <a:rPr lang="es-CO" sz="2000" b="1" dirty="0" smtClean="0">
                <a:latin typeface="Arial Narrow" panose="020B0606020202030204" pitchFamily="34" charset="0"/>
              </a:rPr>
              <a:t>de diálogo </a:t>
            </a:r>
            <a:r>
              <a:rPr lang="es-CO" sz="2000" b="1" dirty="0">
                <a:latin typeface="Arial Narrow" panose="020B0606020202030204" pitchFamily="34" charset="0"/>
              </a:rPr>
              <a:t>y de conciliación.</a:t>
            </a:r>
          </a:p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6. Pautas de presentación personal que preserven a los alumnos de la discriminación </a:t>
            </a:r>
            <a:r>
              <a:rPr lang="es-CO" sz="2000" b="1" dirty="0" smtClean="0">
                <a:latin typeface="Arial Narrow" panose="020B0606020202030204" pitchFamily="34" charset="0"/>
              </a:rPr>
              <a:t>por razones </a:t>
            </a:r>
            <a:r>
              <a:rPr lang="es-CO" sz="2000" b="1" dirty="0">
                <a:latin typeface="Arial Narrow" panose="020B0606020202030204" pitchFamily="34" charset="0"/>
              </a:rPr>
              <a:t>de apariencia.</a:t>
            </a:r>
          </a:p>
          <a:p>
            <a:pPr algn="just"/>
            <a:r>
              <a:rPr lang="es-CO" sz="2000" b="1" dirty="0">
                <a:latin typeface="Arial Narrow" panose="020B0606020202030204" pitchFamily="34" charset="0"/>
              </a:rPr>
              <a:t>7. Definición de sanciones disciplinarias aplicables a los alumnos, incluyendo el derecho a </a:t>
            </a:r>
            <a:r>
              <a:rPr lang="es-CO" sz="2000" b="1" dirty="0" smtClean="0">
                <a:latin typeface="Arial Narrow" panose="020B0606020202030204" pitchFamily="34" charset="0"/>
              </a:rPr>
              <a:t>la defensa</a:t>
            </a:r>
            <a:r>
              <a:rPr lang="es-CO" sz="2000" b="1" dirty="0" smtClean="0">
                <a:latin typeface="Arial Narrow" panose="020B0606020202030204" pitchFamily="34" charset="0"/>
              </a:rPr>
              <a:t>.</a:t>
            </a:r>
            <a:endParaRPr lang="es-CO" sz="2000" b="1" dirty="0"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9866" y="332656"/>
            <a:ext cx="7112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Aspectos que debe contemplar el Manual Ley 115</a:t>
            </a:r>
            <a:endParaRPr lang="es-CO" sz="28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6093296"/>
            <a:ext cx="2419350" cy="89197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508" y="6093296"/>
            <a:ext cx="1958975" cy="52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753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87016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/>
            </a:r>
            <a:br>
              <a:rPr lang="es-CO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</a:br>
            <a:r>
              <a:rPr lang="es-CO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Aspectos </a:t>
            </a:r>
            <a:r>
              <a:rPr lang="es-CO" sz="3600" b="1" dirty="0">
                <a:solidFill>
                  <a:srgbClr val="FF0000"/>
                </a:solidFill>
                <a:latin typeface="Arial Narrow" panose="020B0606020202030204" pitchFamily="34" charset="0"/>
              </a:rPr>
              <a:t>que debe contemplar el Manual Ley 115</a:t>
            </a:r>
            <a:br>
              <a:rPr lang="es-CO" sz="3600" b="1" dirty="0">
                <a:solidFill>
                  <a:srgbClr val="FF0000"/>
                </a:solidFill>
                <a:latin typeface="Arial Narrow" panose="020B0606020202030204" pitchFamily="34" charset="0"/>
              </a:rPr>
            </a:br>
            <a:endParaRPr lang="es-CO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3001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CO" sz="3400" b="1" dirty="0">
                <a:latin typeface="Arial Narrow" panose="020B0606020202030204" pitchFamily="34" charset="0"/>
              </a:rPr>
              <a:t>8. Reglas para la elección de representantes al Consejo Directivo y para la escogencia de voceros en los demás consejos previstos en el presente decreto. Debe incluir el proceso de elección del personero de los estudiantes.</a:t>
            </a:r>
          </a:p>
          <a:p>
            <a:pPr marL="0" indent="0" algn="just">
              <a:buNone/>
            </a:pPr>
            <a:r>
              <a:rPr lang="es-CO" sz="3400" b="1" dirty="0">
                <a:latin typeface="Arial Narrow" panose="020B0606020202030204" pitchFamily="34" charset="0"/>
              </a:rPr>
              <a:t>9. Calidades y condiciones de los servicios de alimentación, transporte, recreación dirigida y demás conexos con el servicio de educación que ofrezca la institución a los alumnos.</a:t>
            </a:r>
          </a:p>
          <a:p>
            <a:pPr marL="0" indent="0" algn="just">
              <a:buNone/>
            </a:pPr>
            <a:r>
              <a:rPr lang="es-CO" sz="3400" b="1" dirty="0">
                <a:latin typeface="Arial Narrow" panose="020B0606020202030204" pitchFamily="34" charset="0"/>
              </a:rPr>
              <a:t>10. Funcionamiento y operación de los medios de comunicación interna del establecimiento, tales como periódicos, revistas o emisiones radiales que sirvan de instrumentos efectivos al libre pensamiento y a la libre expresión.</a:t>
            </a:r>
          </a:p>
          <a:p>
            <a:pPr marL="0" indent="0" algn="just">
              <a:buNone/>
            </a:pPr>
            <a:r>
              <a:rPr lang="es-CO" sz="3400" b="1" dirty="0">
                <a:latin typeface="Arial Narrow" panose="020B0606020202030204" pitchFamily="34" charset="0"/>
              </a:rPr>
              <a:t>11. Encargos hechos al establecimiento para aprovisionar a los alumnos de material didáctico de uso general, libros, uniformes, seguros de vida y de salud.</a:t>
            </a:r>
          </a:p>
          <a:p>
            <a:pPr marL="0" indent="0" algn="just">
              <a:buNone/>
            </a:pPr>
            <a:r>
              <a:rPr lang="es-CO" sz="3400" b="1" dirty="0">
                <a:latin typeface="Arial Narrow" panose="020B0606020202030204" pitchFamily="34" charset="0"/>
              </a:rPr>
              <a:t>12. Reglas para uso del bibliobanco y la biblioteca escolar.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165304"/>
            <a:ext cx="1958975" cy="56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109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11560" y="1019636"/>
            <a:ext cx="813690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400" b="1" dirty="0" smtClean="0">
                <a:latin typeface="Arial Narrow" panose="020B0606020202030204" pitchFamily="34" charset="0"/>
              </a:rPr>
              <a:t>1 Las </a:t>
            </a:r>
            <a:r>
              <a:rPr lang="es-CO" sz="2400" b="1" dirty="0">
                <a:latin typeface="Arial Narrow" panose="020B0606020202030204" pitchFamily="34" charset="0"/>
              </a:rPr>
              <a:t>situaciones más comunes que afectan la convivencia escolar y el ejercicio de los derechos humanos, sexuales y reproductivos, las cuales deben ser </a:t>
            </a:r>
            <a:r>
              <a:rPr lang="es-CO" sz="2400" b="1" dirty="0" smtClean="0">
                <a:latin typeface="Arial Narrow" panose="020B0606020202030204" pitchFamily="34" charset="0"/>
              </a:rPr>
              <a:t>identificadas </a:t>
            </a:r>
            <a:r>
              <a:rPr lang="es-CO" sz="2400" b="1" dirty="0">
                <a:latin typeface="Arial Narrow" panose="020B0606020202030204" pitchFamily="34" charset="0"/>
              </a:rPr>
              <a:t>y valoradas dentro del contexto propio del establecimiento educativo. </a:t>
            </a:r>
            <a:endParaRPr lang="es-CO" sz="2400" b="1" dirty="0" smtClean="0">
              <a:latin typeface="Arial Narrow" panose="020B0606020202030204" pitchFamily="34" charset="0"/>
            </a:endParaRPr>
          </a:p>
          <a:p>
            <a:pPr algn="just"/>
            <a:endParaRPr lang="es-CO" sz="2400" b="1" dirty="0">
              <a:latin typeface="Arial Narrow" panose="020B0606020202030204" pitchFamily="34" charset="0"/>
            </a:endParaRPr>
          </a:p>
          <a:p>
            <a:pPr algn="just"/>
            <a:r>
              <a:rPr lang="es-CO" sz="2400" b="1" dirty="0">
                <a:latin typeface="Arial Narrow" panose="020B0606020202030204" pitchFamily="34" charset="0"/>
              </a:rPr>
              <a:t>2. Las pautas y acuerdos que deben atender todos los integrantes de la comunidad educativa para garantizar la convivencia escolar y el ejercicio de los derechos humanos, sexuales y reproductivos. </a:t>
            </a:r>
            <a:endParaRPr lang="es-CO" sz="2400" b="1" dirty="0" smtClean="0">
              <a:latin typeface="Arial Narrow" panose="020B0606020202030204" pitchFamily="34" charset="0"/>
            </a:endParaRPr>
          </a:p>
          <a:p>
            <a:pPr algn="just"/>
            <a:endParaRPr lang="es-CO" sz="2400" b="1" dirty="0">
              <a:latin typeface="Arial Narrow" panose="020B0606020202030204" pitchFamily="34" charset="0"/>
            </a:endParaRPr>
          </a:p>
          <a:p>
            <a:pPr algn="just"/>
            <a:r>
              <a:rPr lang="es-CO" sz="2400" b="1" dirty="0" smtClean="0">
                <a:latin typeface="Arial Narrow" panose="020B0606020202030204" pitchFamily="34" charset="0"/>
              </a:rPr>
              <a:t>3. La </a:t>
            </a:r>
            <a:r>
              <a:rPr lang="es-CO" sz="2400" b="1" dirty="0">
                <a:latin typeface="Arial Narrow" panose="020B0606020202030204" pitchFamily="34" charset="0"/>
              </a:rPr>
              <a:t>clasificación de las situaciones consagradas el artículo 40 del presente Decreto. </a:t>
            </a:r>
          </a:p>
          <a:p>
            <a:pPr algn="just"/>
            <a:r>
              <a:rPr lang="es-CO" sz="2400" b="1" dirty="0">
                <a:latin typeface="Arial Narrow" panose="020B0606020202030204" pitchFamily="34" charset="0"/>
              </a:rPr>
              <a:t>Los protocolos de atención integral para la convivencia escolar de que tratan los artículos 42, 43 Y 44 del </a:t>
            </a:r>
            <a:r>
              <a:rPr lang="es-CO" sz="2400" b="1" dirty="0" smtClean="0">
                <a:latin typeface="Arial Narrow" panose="020B0606020202030204" pitchFamily="34" charset="0"/>
              </a:rPr>
              <a:t>Decreto 1965. </a:t>
            </a:r>
          </a:p>
          <a:p>
            <a:pPr algn="just"/>
            <a:endParaRPr lang="es-CO" sz="1600" dirty="0">
              <a:latin typeface="Arial Narrow" panose="020B060602020203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11560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Aspectos Mínimos del Manual según La Ley 1620 y el Decreto Reglamentario 1965</a:t>
            </a:r>
            <a:endParaRPr lang="es-CO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5949280"/>
            <a:ext cx="1958975" cy="78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057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b="1" dirty="0">
                <a:solidFill>
                  <a:srgbClr val="FF0000"/>
                </a:solidFill>
                <a:latin typeface="Arial Narrow" panose="020B0606020202030204" pitchFamily="34" charset="0"/>
              </a:rPr>
              <a:t>Aspectos Mínimos del Manual según La Ley 1620 y el Decreto Reglamentario 1965</a:t>
            </a:r>
            <a:endParaRPr lang="es-CO" sz="3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CO" sz="2900" b="1" dirty="0">
                <a:latin typeface="Arial Narrow" panose="020B0606020202030204" pitchFamily="34" charset="0"/>
              </a:rPr>
              <a:t>4. Las medidas pedagógicas y las acciones que contribuyan a la promoción de la convivencia escolar, a la prevención de las situaciones que la afectan y a la reconciliación, la reparación de los daños causados y el restablecimiento de un clima de relaciones constructivas en el establecimiento educativo cuando estas situaciones ocurran. </a:t>
            </a:r>
          </a:p>
          <a:p>
            <a:pPr algn="just"/>
            <a:endParaRPr lang="es-CO" sz="2900" b="1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es-CO" sz="2900" b="1" dirty="0">
                <a:latin typeface="Arial Narrow" panose="020B0606020202030204" pitchFamily="34" charset="0"/>
              </a:rPr>
              <a:t>5. Las estrategias pedagógicas que permitan y garanticen la divulgación y socialización de los contenidos del manual de convivencia a la comunidad educativa, haciendo énfasis en acciones dirigidas a los padres y madres de familia o acudientes. </a:t>
            </a:r>
          </a:p>
          <a:p>
            <a:pPr algn="just"/>
            <a:endParaRPr lang="es-CO" sz="2900" b="1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es-CO" sz="2900" b="1" dirty="0">
                <a:latin typeface="Arial Narrow" panose="020B0606020202030204" pitchFamily="34" charset="0"/>
              </a:rPr>
              <a:t>6. Las estrategias pedagógicas que permitan y garanticen la divulgación y socialización de los contenidos del manual de convivencia a la comunidad educativa, haciendo énfasis en acciones dirigidas a los padres y madres de familia o acudientes. 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093296"/>
            <a:ext cx="1958975" cy="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5733256"/>
            <a:ext cx="2423914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79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64526" y="2947643"/>
            <a:ext cx="78123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2800" b="1" dirty="0" smtClean="0">
                <a:solidFill>
                  <a:srgbClr val="00B0F0"/>
                </a:solidFill>
                <a:latin typeface="Arial Narrow" panose="020B0606020202030204" pitchFamily="34" charset="0"/>
                <a:cs typeface="Arial" pitchFamily="34" charset="0"/>
              </a:rPr>
              <a:t>Articulo 29 Constitución Nacional: </a:t>
            </a:r>
            <a:r>
              <a:rPr lang="es-CO" sz="2800" b="1" dirty="0">
                <a:latin typeface="Arial Narrow" panose="020B0606020202030204" pitchFamily="34" charset="0"/>
                <a:cs typeface="Arial" pitchFamily="34" charset="0"/>
              </a:rPr>
              <a:t>E</a:t>
            </a:r>
            <a:r>
              <a:rPr lang="es-CO" sz="2800" b="1" dirty="0" smtClean="0">
                <a:latin typeface="Arial Narrow" panose="020B0606020202030204" pitchFamily="34" charset="0"/>
                <a:cs typeface="Arial" pitchFamily="34" charset="0"/>
              </a:rPr>
              <a:t>l debido proceso se aplicara a toda clase de actuaciones penales y administrativas. nadie podrá ser juzgado sino conforme a leyes pre existentes al acto que le imputa, ante juez o tribunal competente y con observancia de la plenitud de las formas propias de cada juicio. quien fuera sindicado tendrá derecho a la defensa …. </a:t>
            </a:r>
            <a:endParaRPr lang="es-CO" sz="2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64526" y="867489"/>
            <a:ext cx="2784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El Debido Proceso</a:t>
            </a:r>
            <a:endParaRPr lang="es-CO" sz="2800" b="1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034384"/>
            <a:ext cx="2152650" cy="19431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030862"/>
            <a:ext cx="1958975" cy="78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5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62408" y="1157939"/>
            <a:ext cx="77038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2000" b="1" dirty="0" smtClean="0">
                <a:solidFill>
                  <a:srgbClr val="00B050"/>
                </a:solidFill>
                <a:latin typeface="Arial Narrow" panose="020B0606020202030204" pitchFamily="34" charset="0"/>
                <a:cs typeface="Arial" pitchFamily="34" charset="0"/>
              </a:rPr>
              <a:t>En resumen, la efectividad del derecho al debido proceso dentro de los procedimientos sancionadores aplicados por las instituciones, sólo queda garantizada si el mencionado procedimiento comporta, como mínimo, las siguientes actuaciones: </a:t>
            </a:r>
          </a:p>
          <a:p>
            <a:pPr algn="just"/>
            <a:endParaRPr lang="es-CO" sz="2000" b="1" dirty="0"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1 La comunicación formal de la apertura del proceso disciplinario a la persona a quien se imputan las conductas pasibles de sanción; </a:t>
            </a:r>
          </a:p>
          <a:p>
            <a:pPr algn="just"/>
            <a:endParaRPr lang="es-CO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2 La formulación de los cargos imputados, que puede ser verbal o escrita, siempre y cuando en ella consten de manera clara y precisa las conductas, las faltas disciplinarias a que esas conductas dan lugar (con la indicación de las normas reglamentarias que consagran las faltas) y la calificación provisional de las conductas como faltas disciplinarias;</a:t>
            </a:r>
          </a:p>
          <a:p>
            <a:pPr algn="just"/>
            <a:endParaRPr lang="es-CO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3 El traslado al imputado de todas y cada una de las pruebas que fundamentan los cargos formulados; </a:t>
            </a:r>
            <a:endParaRPr lang="es-CO" sz="2000" b="1" dirty="0" smtClean="0">
              <a:solidFill>
                <a:srgbClr val="FFFF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62408" y="260648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Jurisprudencia</a:t>
            </a:r>
            <a:endParaRPr lang="es-CO" sz="28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5675" y="6174697"/>
            <a:ext cx="5648325" cy="57176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82" y="6174697"/>
            <a:ext cx="1958975" cy="60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97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73091" y="1762944"/>
            <a:ext cx="784414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CO" sz="2000" dirty="0" smtClean="0">
                <a:latin typeface="Arial Narrow" panose="020B0606020202030204" pitchFamily="34" charset="0"/>
                <a:cs typeface="Arial" pitchFamily="34" charset="0"/>
              </a:rPr>
              <a:t>4 </a:t>
            </a:r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La indicación de un término durante el cual el acusado pueda formular sus descargos (de manera oral o escrita), controvertir las pruebas en su contra y allegar las que considere necesarias para sustentar sus descargos; </a:t>
            </a:r>
          </a:p>
          <a:p>
            <a:pPr algn="just"/>
            <a:endParaRPr lang="es-CO" sz="2000" b="1" dirty="0" smtClean="0">
              <a:solidFill>
                <a:srgbClr val="FFFF00"/>
              </a:solidFill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5 El pronunciamiento definitivo de las autoridades competentes mediante un acto motivado y congruente; </a:t>
            </a:r>
          </a:p>
          <a:p>
            <a:pPr algn="just"/>
            <a:endParaRPr lang="es-CO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6 La imposición de una sanción proporcional a los hechos que la motivaron; </a:t>
            </a:r>
          </a:p>
          <a:p>
            <a:pPr algn="just"/>
            <a:endParaRPr lang="es-CO" sz="2000" b="1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 algn="just"/>
            <a:r>
              <a:rPr lang="es-CO" sz="2000" b="1" dirty="0" smtClean="0">
                <a:latin typeface="Arial Narrow" panose="020B0606020202030204" pitchFamily="34" charset="0"/>
                <a:cs typeface="Arial" pitchFamily="34" charset="0"/>
              </a:rPr>
              <a:t> 7 La posibilidad de que el encartado pueda controvertir, mediante los recursos pertinentes, todas y cada una de las decisiones de las autoridades competentes".</a:t>
            </a:r>
          </a:p>
          <a:p>
            <a:pPr algn="just"/>
            <a:r>
              <a:rPr lang="es-ES_tradnl" sz="2000" b="1" dirty="0" smtClean="0">
                <a:latin typeface="Arial Narrow" panose="020B0606020202030204" pitchFamily="34" charset="0"/>
                <a:cs typeface="Arial" pitchFamily="34" charset="0"/>
              </a:rPr>
              <a:t>ST-301/96 (MP. Eduardo Cifuentes Muñoz).</a:t>
            </a:r>
            <a:endParaRPr lang="es-CO" b="1" dirty="0" smtClean="0">
              <a:solidFill>
                <a:srgbClr val="FFFF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62408" y="673532"/>
            <a:ext cx="2291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itchFamily="34" charset="0"/>
              </a:rPr>
              <a:t>Jurisprudencia</a:t>
            </a:r>
            <a:endParaRPr lang="es-CO" sz="28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5419725"/>
            <a:ext cx="2857500" cy="1438275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856372"/>
            <a:ext cx="1958975" cy="96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9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842963" y="764704"/>
            <a:ext cx="7529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Protocolo: </a:t>
            </a:r>
            <a:r>
              <a:rPr lang="es-CO" sz="2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Es acuerdo construido colectivamente sobre un </a:t>
            </a:r>
            <a:r>
              <a:rPr lang="es-CO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determinado tema y </a:t>
            </a:r>
            <a:r>
              <a:rPr lang="es-CO" sz="2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en </a:t>
            </a:r>
            <a:r>
              <a:rPr lang="es-CO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el cual se han clarificado las actividades a realizar ante una </a:t>
            </a:r>
            <a:r>
              <a:rPr lang="es-CO" sz="2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determinada tarea. Plan </a:t>
            </a:r>
            <a:r>
              <a:rPr lang="es-CO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escrito y detallado de las actuaciones que el EE define que va a desarrollar cuando se presenten cada uno de los tres tipos de situaciones.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79826" y="2636912"/>
            <a:ext cx="21629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Niveles de acción: 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s-CO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Inmediato, ante una situación que deba resolverse en el instante. 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s-CO" sz="2000" b="1" dirty="0">
                <a:latin typeface="Arial Narrow" panose="020B0606020202030204" pitchFamily="34" charset="0"/>
                <a:cs typeface="Arial" panose="020B0604020202020204" pitchFamily="34" charset="0"/>
              </a:rPr>
              <a:t>Mediato, con intencionalidad pedagógica.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6341009" y="3068960"/>
            <a:ext cx="2384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Son diferenciados para cada una de las situaciones tipo I, II, y III.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068686" y="2909073"/>
            <a:ext cx="2746368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s-CO" sz="2800" b="1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886" y="4653136"/>
            <a:ext cx="2724150" cy="167640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3265792" y="2980809"/>
            <a:ext cx="1999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Características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783" y="5661248"/>
            <a:ext cx="195897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83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23528" y="3247816"/>
            <a:ext cx="5317976" cy="1333312"/>
          </a:xfrm>
        </p:spPr>
        <p:txBody>
          <a:bodyPr>
            <a:normAutofit fontScale="90000"/>
          </a:bodyPr>
          <a:lstStyle/>
          <a:p>
            <a:r>
              <a:rPr lang="es-CO" sz="2000" dirty="0" smtClean="0">
                <a:latin typeface="Arial Narrow" panose="020B0606020202030204" pitchFamily="34" charset="0"/>
              </a:rPr>
              <a:t>“</a:t>
            </a:r>
            <a:r>
              <a:rPr lang="es-CO" sz="2000" b="1" dirty="0">
                <a:latin typeface="Arial Narrow" panose="020B0606020202030204" pitchFamily="34" charset="0"/>
              </a:rPr>
              <a:t>El Sistema Nacional de Convivencia Escolar y Formación para el Ejercicio de los Derechos Humanos, la Educación para la Sexualidad y la Prevención y Mitigación de la Violencia Escolar” </a:t>
            </a:r>
            <a:br>
              <a:rPr lang="es-CO" sz="2000" b="1" dirty="0">
                <a:latin typeface="Arial Narrow" panose="020B0606020202030204" pitchFamily="34" charset="0"/>
              </a:rPr>
            </a:br>
            <a:endParaRPr lang="es-CO" sz="2400" b="1" dirty="0">
              <a:latin typeface="Arial Narrow" panose="020B0606020202030204" pitchFamily="34" charset="0"/>
            </a:endParaRP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 rot="20475995">
            <a:off x="1025717" y="582139"/>
            <a:ext cx="3935783" cy="188305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CO" sz="1800" b="1" dirty="0" smtClean="0">
                <a:latin typeface="Arial Narrow" panose="020B0606020202030204" pitchFamily="34" charset="0"/>
              </a:rPr>
              <a:t>Crea herramientas </a:t>
            </a:r>
            <a:r>
              <a:rPr lang="es-CO" sz="1800" b="1" dirty="0">
                <a:latin typeface="Arial Narrow" panose="020B0606020202030204" pitchFamily="34" charset="0"/>
              </a:rPr>
              <a:t>para fortalecer la convivencia escolar y el ejercicio de los Derechos Humanos, Sexuales y Reproductivos en </a:t>
            </a:r>
            <a:r>
              <a:rPr lang="es-CO" sz="1800" b="1" dirty="0" smtClean="0">
                <a:latin typeface="Arial Narrow" panose="020B0606020202030204" pitchFamily="34" charset="0"/>
              </a:rPr>
              <a:t>el </a:t>
            </a:r>
            <a:r>
              <a:rPr lang="es-CO" sz="1800" b="1" dirty="0">
                <a:latin typeface="Arial Narrow" panose="020B0606020202030204" pitchFamily="34" charset="0"/>
              </a:rPr>
              <a:t>contexto escolar, </a:t>
            </a:r>
            <a:r>
              <a:rPr lang="es-CO" sz="1800" b="1" dirty="0" smtClean="0">
                <a:latin typeface="Arial Narrow" panose="020B0606020202030204" pitchFamily="34" charset="0"/>
              </a:rPr>
              <a:t>teniendo </a:t>
            </a:r>
            <a:r>
              <a:rPr lang="es-CO" sz="1800" b="1" dirty="0">
                <a:latin typeface="Arial Narrow" panose="020B0606020202030204" pitchFamily="34" charset="0"/>
              </a:rPr>
              <a:t>como marco la formación para la ciudadanía y los derechos humanos.</a:t>
            </a:r>
          </a:p>
          <a:p>
            <a:pPr algn="just"/>
            <a:endParaRPr lang="es-CO" sz="1800" b="1" dirty="0" smtClean="0">
              <a:latin typeface="Arial Narrow" panose="020B060602020203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542559" y="4904000"/>
            <a:ext cx="44699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prstClr val="black"/>
                </a:solidFill>
                <a:latin typeface="Arial Narrow" panose="020B0606020202030204" pitchFamily="34" charset="0"/>
                <a:ea typeface="ＭＳ Ｐゴシック" pitchFamily="34" charset="-128"/>
              </a:rPr>
              <a:t>Contribuir a la formación de ciudadanos activos que aporten a la construcción de una sociedad democrática, participativa, pluralista e intercultural, en concordancia con el mandato constitucional y la Ley General de Educación -Ley 115 de 1994-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5917528" y="764704"/>
            <a:ext cx="2952328" cy="21602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La Ley 1620 y su Decreto Reglamentario 196</a:t>
            </a:r>
            <a:r>
              <a:rPr lang="es-CO" dirty="0">
                <a:latin typeface="Arial Narrow" panose="020B0606020202030204" pitchFamily="34" charset="0"/>
              </a:rPr>
              <a:t>5</a:t>
            </a:r>
            <a:br>
              <a:rPr lang="es-CO" dirty="0">
                <a:latin typeface="Arial Narrow" panose="020B0606020202030204" pitchFamily="34" charset="0"/>
              </a:rPr>
            </a:br>
            <a:endParaRPr lang="es-CO" dirty="0">
              <a:latin typeface="Arial Narrow" panose="020B0606020202030204" pitchFamily="34" charset="0"/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H="1">
            <a:off x="5485049" y="2511856"/>
            <a:ext cx="961382" cy="73596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>
            <a:stCxn id="4" idx="2"/>
          </p:cNvCxnSpPr>
          <p:nvPr/>
        </p:nvCxnSpPr>
        <p:spPr>
          <a:xfrm>
            <a:off x="2982516" y="4581128"/>
            <a:ext cx="1445468" cy="83507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2982516" y="2204864"/>
            <a:ext cx="275592" cy="100811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26" y="4581128"/>
            <a:ext cx="2053105" cy="2053105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258" y="5733256"/>
            <a:ext cx="1392346" cy="69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5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Elementos que deben contener de acuerdo con la Ley</a:t>
            </a:r>
            <a:endParaRPr lang="es-CO" b="1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algn="just"/>
            <a:r>
              <a:rPr lang="es-CO" sz="3000" b="1" dirty="0">
                <a:latin typeface="Arial Narrow" panose="020B0606020202030204" pitchFamily="34" charset="0"/>
                <a:cs typeface="Arial" panose="020B0604020202020204" pitchFamily="34" charset="0"/>
              </a:rPr>
              <a:t>La forma de iniciación, recepción y radicación de las quejas o informaciones </a:t>
            </a:r>
            <a:r>
              <a:rPr lang="es-CO" sz="3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CO" sz="3000" b="1" dirty="0">
                <a:latin typeface="Arial Narrow" panose="020B0606020202030204" pitchFamily="34" charset="0"/>
                <a:cs typeface="Arial" panose="020B0604020202020204" pitchFamily="34" charset="0"/>
              </a:rPr>
              <a:t>Los mecanismos para garantizar el derecho a la intimidad y a la confidencialidad. </a:t>
            </a:r>
            <a:endParaRPr lang="es-CO" sz="30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3000" b="1" dirty="0">
                <a:latin typeface="Arial Narrow" panose="020B0606020202030204" pitchFamily="34" charset="0"/>
                <a:cs typeface="Arial" panose="020B0604020202020204" pitchFamily="34" charset="0"/>
              </a:rPr>
              <a:t>Los mecanismos mediante los cuales se proteja a </a:t>
            </a:r>
            <a:r>
              <a:rPr lang="es-CO" sz="3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quien informe </a:t>
            </a:r>
            <a:r>
              <a:rPr lang="es-CO" sz="3000" b="1" dirty="0">
                <a:latin typeface="Arial Narrow" panose="020B0606020202030204" pitchFamily="34" charset="0"/>
                <a:cs typeface="Arial" panose="020B0604020202020204" pitchFamily="34" charset="0"/>
              </a:rPr>
              <a:t>sobre la ocurrencia de alguna situación.</a:t>
            </a:r>
          </a:p>
          <a:p>
            <a:pPr algn="just"/>
            <a:r>
              <a:rPr lang="es-CO" sz="30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Las </a:t>
            </a:r>
            <a:r>
              <a:rPr lang="es-CO" sz="3000" b="1" dirty="0">
                <a:latin typeface="Arial Narrow" panose="020B0606020202030204" pitchFamily="34" charset="0"/>
                <a:cs typeface="Arial" panose="020B0604020202020204" pitchFamily="34" charset="0"/>
              </a:rPr>
              <a:t>formas de seguimiento de los casos y de las medidas adoptadas, </a:t>
            </a:r>
          </a:p>
          <a:p>
            <a:pPr algn="just"/>
            <a:endParaRPr lang="es-CO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es-CO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es-CO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endParaRPr lang="es-C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5949280"/>
            <a:ext cx="1958975" cy="78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661247"/>
            <a:ext cx="2324100" cy="107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36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Elementos que deben contener de acuerdo con la Ley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51862" cy="5257800"/>
          </a:xfrm>
        </p:spPr>
        <p:txBody>
          <a:bodyPr/>
          <a:lstStyle/>
          <a:p>
            <a:pPr algn="just"/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Las estrategias y alternativas de solución, que incluyen los mecanismos pedagógicos para tomar estas situaciones como oportunidades para el aprendizaje. </a:t>
            </a:r>
            <a:endParaRPr lang="es-CO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Las consecuencias aplicables, las cuales deben obedecer al principio de proporcionalidad entre la situación y las medidas adoptadas</a:t>
            </a:r>
            <a:r>
              <a:rPr lang="es-CO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s-CO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126163"/>
            <a:ext cx="1958975" cy="605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5157190"/>
            <a:ext cx="3143994" cy="14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05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Elementos que deben contener de acuerdo con la Ley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0752" y="1850612"/>
            <a:ext cx="8229600" cy="489654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CO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Un directorio 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que contenga los números telefónicos actualizados de las siguientes entidades y personas: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Policía Nacional, 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del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responsable de seguridad de la Secretaría de Gobierno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 municipal, distrital o departamental,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Fiscalía General 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de la Nación Unidad de Infancia y Adolescencia,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Policía de Infancia y Adolescencia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,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Defensoría de Familia, Comisaría de Familia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, Inspector de Policía,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ICBF -Instituto Colombiano de Bienestar Familiar, 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del </a:t>
            </a:r>
            <a:r>
              <a:rPr lang="es-CO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puesto de salud u Hospital más cercano, </a:t>
            </a: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Bomberos, Cruz Roja, Defensa Civil, Medicina Legal, de las entidades que integran el Sistema Nacional de Convivencia Escolar, de los padres de familia o acudientes de los niños, niñas y adolescentes matriculados en el establecimiento educativo. 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093296"/>
            <a:ext cx="1958975" cy="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901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5400" b="1" dirty="0" smtClean="0">
                <a:solidFill>
                  <a:srgbClr val="00B050"/>
                </a:solidFill>
              </a:rPr>
              <a:t>Calidad Educativa</a:t>
            </a:r>
            <a:endParaRPr lang="es-CO" sz="5400" b="1" dirty="0">
              <a:solidFill>
                <a:srgbClr val="00B05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9600" b="1" dirty="0" smtClean="0"/>
              <a:t>GRACIAS</a:t>
            </a:r>
          </a:p>
          <a:p>
            <a:pPr marL="0" indent="0" algn="ctr">
              <a:buNone/>
            </a:pPr>
            <a:endParaRPr lang="es-CO" sz="9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25" y="5638800"/>
            <a:ext cx="195897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735" y="3177381"/>
            <a:ext cx="6182577" cy="246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3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 rot="18933755">
            <a:off x="724081" y="1152469"/>
            <a:ext cx="2966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Arial Narrow" panose="020B0606020202030204" pitchFamily="34" charset="0"/>
              </a:rPr>
              <a:t>En </a:t>
            </a:r>
            <a:r>
              <a:rPr lang="es-MX" b="1" dirty="0">
                <a:latin typeface="Arial Narrow" panose="020B0606020202030204" pitchFamily="34" charset="0"/>
              </a:rPr>
              <a:t>todos los establecimientos educativos oficiales y no oficiales de educación preescolar, básica y </a:t>
            </a:r>
            <a:r>
              <a:rPr lang="es-MX" b="1" dirty="0" smtClean="0">
                <a:latin typeface="Arial Narrow" panose="020B0606020202030204" pitchFamily="34" charset="0"/>
              </a:rPr>
              <a:t>media.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208036" y="5276757"/>
            <a:ext cx="3168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latin typeface="Arial Narrow" panose="020B0606020202030204" pitchFamily="34" charset="0"/>
              </a:rPr>
              <a:t>Los protocolos se aplican en aquellos casos donde hayan estudiantes involucrados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07904" y="2785815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Donde</a:t>
            </a:r>
          </a:p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 y</a:t>
            </a:r>
          </a:p>
          <a:p>
            <a:pPr algn="ctr"/>
            <a:r>
              <a:rPr lang="es-CO" b="1" dirty="0">
                <a:latin typeface="Arial Narrow" panose="020B0606020202030204" pitchFamily="34" charset="0"/>
              </a:rPr>
              <a:t>Cuando</a:t>
            </a:r>
          </a:p>
          <a:p>
            <a:pPr algn="ctr"/>
            <a:r>
              <a:rPr lang="es-CO" b="1" dirty="0" smtClean="0">
                <a:latin typeface="Arial Narrow" panose="020B0606020202030204" pitchFamily="34" charset="0"/>
              </a:rPr>
              <a:t> </a:t>
            </a:r>
            <a:endParaRPr lang="es-CO" b="1" dirty="0">
              <a:latin typeface="Arial Narrow" panose="020B0606020202030204" pitchFamily="34" charset="0"/>
            </a:endParaRPr>
          </a:p>
        </p:txBody>
      </p:sp>
      <p:cxnSp>
        <p:nvCxnSpPr>
          <p:cNvPr id="9" name="Conector angular 8"/>
          <p:cNvCxnSpPr>
            <a:stCxn id="6" idx="2"/>
            <a:endCxn id="5" idx="0"/>
          </p:cNvCxnSpPr>
          <p:nvPr/>
        </p:nvCxnSpPr>
        <p:spPr>
          <a:xfrm rot="5400000">
            <a:off x="3036800" y="3741556"/>
            <a:ext cx="1290613" cy="17797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5436096" y="538686"/>
            <a:ext cx="3421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latin typeface="Arial Narrow" panose="020B0606020202030204" pitchFamily="34" charset="0"/>
              </a:rPr>
              <a:t>A todas las instancias que conforman el Sistema Nacional de Convivencia </a:t>
            </a:r>
            <a:r>
              <a:rPr lang="es-MX" b="1" dirty="0" smtClean="0">
                <a:latin typeface="Arial Narrow" panose="020B0606020202030204" pitchFamily="34" charset="0"/>
              </a:rPr>
              <a:t>Escolar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579282" y="4676593"/>
            <a:ext cx="2195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>
                <a:latin typeface="Arial Narrow" panose="020B0606020202030204" pitchFamily="34" charset="0"/>
              </a:rPr>
              <a:t>Ruta de Atención </a:t>
            </a:r>
            <a:r>
              <a:rPr lang="es-MX" b="1" dirty="0" smtClean="0">
                <a:latin typeface="Arial Narrow" panose="020B0606020202030204" pitchFamily="34" charset="0"/>
              </a:rPr>
              <a:t>Integral A todos los actores de la comunidad educativa.</a:t>
            </a:r>
            <a:endParaRPr lang="es-CO" b="1" dirty="0">
              <a:latin typeface="Arial Narrow" panose="020B0606020202030204" pitchFamily="34" charset="0"/>
            </a:endParaRPr>
          </a:p>
        </p:txBody>
      </p:sp>
      <p:cxnSp>
        <p:nvCxnSpPr>
          <p:cNvPr id="13" name="Conector angular 12"/>
          <p:cNvCxnSpPr>
            <a:stCxn id="6" idx="0"/>
          </p:cNvCxnSpPr>
          <p:nvPr/>
        </p:nvCxnSpPr>
        <p:spPr>
          <a:xfrm rot="16200000" flipV="1">
            <a:off x="3449905" y="1663720"/>
            <a:ext cx="464403" cy="17797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angular 14"/>
          <p:cNvCxnSpPr>
            <a:stCxn id="6" idx="0"/>
            <a:endCxn id="10" idx="2"/>
          </p:cNvCxnSpPr>
          <p:nvPr/>
        </p:nvCxnSpPr>
        <p:spPr>
          <a:xfrm rot="5400000" flipH="1" flipV="1">
            <a:off x="5197454" y="836563"/>
            <a:ext cx="1323799" cy="257470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endCxn id="11" idx="1"/>
          </p:cNvCxnSpPr>
          <p:nvPr/>
        </p:nvCxnSpPr>
        <p:spPr>
          <a:xfrm>
            <a:off x="4569659" y="3942087"/>
            <a:ext cx="2009623" cy="133467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353" y="2385346"/>
            <a:ext cx="2466975" cy="1847850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093296"/>
            <a:ext cx="1958975" cy="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0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386507" y="164439"/>
            <a:ext cx="3643313" cy="481746"/>
          </a:xfrm>
        </p:spPr>
        <p:txBody>
          <a:bodyPr>
            <a:noAutofit/>
          </a:bodyPr>
          <a:lstStyle/>
          <a:p>
            <a:r>
              <a:rPr lang="es-CO" altLang="es-CO" sz="2400" dirty="0" smtClean="0">
                <a:latin typeface="Arial Narrow" panose="020B0606020202030204" pitchFamily="34" charset="0"/>
              </a:rPr>
              <a:t/>
            </a:r>
            <a:br>
              <a:rPr lang="es-CO" altLang="es-CO" sz="2400" dirty="0" smtClean="0">
                <a:latin typeface="Arial Narrow" panose="020B0606020202030204" pitchFamily="34" charset="0"/>
              </a:rPr>
            </a:br>
            <a:r>
              <a:rPr lang="es-CO" altLang="es-CO" sz="2400" dirty="0">
                <a:latin typeface="Arial Narrow" panose="020B0606020202030204" pitchFamily="34" charset="0"/>
              </a:rPr>
              <a:t/>
            </a:r>
            <a:br>
              <a:rPr lang="es-CO" altLang="es-CO" sz="2400" dirty="0">
                <a:latin typeface="Arial Narrow" panose="020B0606020202030204" pitchFamily="34" charset="0"/>
              </a:rPr>
            </a:br>
            <a:r>
              <a:rPr lang="es-CO" alt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Estructura y Funciones</a:t>
            </a:r>
            <a:br>
              <a:rPr lang="es-CO" alt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</a:br>
            <a:r>
              <a:rPr lang="es-CO" alt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/>
            </a:r>
            <a:br>
              <a:rPr lang="es-CO" alt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</a:br>
            <a:endParaRPr lang="es-CO" altLang="es-CO" sz="24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4 Diagrama"/>
          <p:cNvGraphicFramePr/>
          <p:nvPr>
            <p:extLst>
              <p:ext uri="{D42A27DB-BD31-4B8C-83A1-F6EECF244321}">
                <p14:modId xmlns:p14="http://schemas.microsoft.com/office/powerpoint/2010/main" val="3072262808"/>
              </p:ext>
            </p:extLst>
          </p:nvPr>
        </p:nvGraphicFramePr>
        <p:xfrm>
          <a:off x="3029144" y="1033329"/>
          <a:ext cx="6984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271018" y="47667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Nacional:</a:t>
            </a:r>
            <a:r>
              <a:rPr lang="es-CO" dirty="0" smtClean="0">
                <a:latin typeface="Arial Narrow" panose="020B0606020202030204" pitchFamily="34" charset="0"/>
              </a:rPr>
              <a:t> </a:t>
            </a:r>
            <a:r>
              <a:rPr lang="es-CO" b="1" dirty="0" smtClean="0">
                <a:latin typeface="Arial Narrow" panose="020B0606020202030204" pitchFamily="34" charset="0"/>
              </a:rPr>
              <a:t>Armonizar </a:t>
            </a:r>
            <a:r>
              <a:rPr lang="es-CO" b="1" dirty="0">
                <a:latin typeface="Arial Narrow" panose="020B0606020202030204" pitchFamily="34" charset="0"/>
              </a:rPr>
              <a:t>y </a:t>
            </a:r>
            <a:r>
              <a:rPr lang="es-CO" b="1" dirty="0" smtClean="0">
                <a:latin typeface="Arial Narrow" panose="020B0606020202030204" pitchFamily="34" charset="0"/>
              </a:rPr>
              <a:t>articular </a:t>
            </a:r>
            <a:r>
              <a:rPr lang="es-CO" b="1" dirty="0">
                <a:latin typeface="Arial Narrow" panose="020B0606020202030204" pitchFamily="34" charset="0"/>
              </a:rPr>
              <a:t>las políticas, estrategias y programas y </a:t>
            </a:r>
            <a:r>
              <a:rPr lang="es-CO" b="1" dirty="0" smtClean="0">
                <a:latin typeface="Arial Narrow" panose="020B0606020202030204" pitchFamily="34" charset="0"/>
              </a:rPr>
              <a:t>emitir </a:t>
            </a:r>
            <a:r>
              <a:rPr lang="es-CO" b="1" dirty="0">
                <a:latin typeface="Arial Narrow" panose="020B0606020202030204" pitchFamily="34" charset="0"/>
              </a:rPr>
              <a:t>los lineamientos relacionados con la promoción y </a:t>
            </a:r>
            <a:r>
              <a:rPr lang="es-CO" b="1" dirty="0" smtClean="0">
                <a:latin typeface="Arial Narrow" panose="020B0606020202030204" pitchFamily="34" charset="0"/>
              </a:rPr>
              <a:t>fortalecimiento. 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95536" y="2132856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Territorial:</a:t>
            </a:r>
            <a:r>
              <a:rPr lang="es-ES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 </a:t>
            </a:r>
            <a:r>
              <a:rPr lang="es-ES" b="1" dirty="0" smtClean="0">
                <a:latin typeface="Arial Narrow" panose="020B0606020202030204" pitchFamily="34" charset="0"/>
              </a:rPr>
              <a:t>Armonizar, articular, implementar </a:t>
            </a:r>
            <a:r>
              <a:rPr lang="es-ES" b="1" dirty="0">
                <a:latin typeface="Arial Narrow" panose="020B0606020202030204" pitchFamily="34" charset="0"/>
              </a:rPr>
              <a:t>y </a:t>
            </a:r>
            <a:r>
              <a:rPr lang="es-ES" b="1" dirty="0" smtClean="0">
                <a:latin typeface="Arial Narrow" panose="020B0606020202030204" pitchFamily="34" charset="0"/>
              </a:rPr>
              <a:t>evaluar </a:t>
            </a:r>
            <a:r>
              <a:rPr lang="es-ES" b="1" dirty="0">
                <a:latin typeface="Arial Narrow" panose="020B0606020202030204" pitchFamily="34" charset="0"/>
              </a:rPr>
              <a:t>las políticas, estrategias y programas relacionados con la promoción y </a:t>
            </a:r>
            <a:r>
              <a:rPr lang="es-ES" b="1" dirty="0" smtClean="0">
                <a:latin typeface="Arial Narrow" panose="020B0606020202030204" pitchFamily="34" charset="0"/>
              </a:rPr>
              <a:t>fortalecimiento.</a:t>
            </a:r>
            <a:endParaRPr lang="es-CO" b="1" dirty="0">
              <a:latin typeface="Arial Narrow" panose="020B060602020203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67925" y="4725144"/>
            <a:ext cx="54562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Establecimientos Educativos: </a:t>
            </a:r>
            <a:r>
              <a:rPr lang="es-ES" b="1" dirty="0" smtClean="0">
                <a:latin typeface="Arial Narrow" panose="020B0606020202030204" pitchFamily="34" charset="0"/>
              </a:rPr>
              <a:t>Desarrollar </a:t>
            </a:r>
            <a:r>
              <a:rPr lang="es-ES" b="1" dirty="0">
                <a:latin typeface="Arial Narrow" panose="020B0606020202030204" pitchFamily="34" charset="0"/>
              </a:rPr>
              <a:t>acciones para la promoción y </a:t>
            </a:r>
            <a:r>
              <a:rPr lang="es-ES" b="1" dirty="0" smtClean="0">
                <a:latin typeface="Arial Narrow" panose="020B0606020202030204" pitchFamily="34" charset="0"/>
              </a:rPr>
              <a:t>fortalecimiento, a </a:t>
            </a:r>
            <a:r>
              <a:rPr lang="es-ES" b="1" dirty="0">
                <a:latin typeface="Arial Narrow" panose="020B0606020202030204" pitchFamily="34" charset="0"/>
              </a:rPr>
              <a:t>partir de las estrategias y programas trazados por el Comité Nacional de Convivencia Escolar y por el respectivo comité municipal, distrital o departamental de convivencia escolar.</a:t>
            </a:r>
            <a:endParaRPr lang="es-CO" b="1" dirty="0">
              <a:latin typeface="Arial Narrow" panose="020B0606020202030204" pitchFamily="34" charset="0"/>
            </a:endParaRPr>
          </a:p>
          <a:p>
            <a:pPr algn="just"/>
            <a:endParaRPr lang="es-CO" b="1" dirty="0"/>
          </a:p>
        </p:txBody>
      </p:sp>
      <p:cxnSp>
        <p:nvCxnSpPr>
          <p:cNvPr id="3" name="Conector angular 2"/>
          <p:cNvCxnSpPr/>
          <p:nvPr/>
        </p:nvCxnSpPr>
        <p:spPr>
          <a:xfrm rot="10800000">
            <a:off x="4932041" y="980728"/>
            <a:ext cx="1365639" cy="537928"/>
          </a:xfrm>
          <a:prstGeom prst="bentConnector3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angular 15"/>
          <p:cNvCxnSpPr/>
          <p:nvPr/>
        </p:nvCxnSpPr>
        <p:spPr>
          <a:xfrm rot="10800000">
            <a:off x="3635896" y="2780929"/>
            <a:ext cx="1171626" cy="700637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angular 19"/>
          <p:cNvCxnSpPr/>
          <p:nvPr/>
        </p:nvCxnSpPr>
        <p:spPr>
          <a:xfrm rot="10800000" flipV="1">
            <a:off x="5724129" y="5361738"/>
            <a:ext cx="1714595" cy="515533"/>
          </a:xfrm>
          <a:prstGeom prst="bentConnector3">
            <a:avLst>
              <a:gd name="adj1" fmla="val 2241"/>
            </a:avLst>
          </a:prstGeom>
          <a:ln w="762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174878"/>
            <a:ext cx="1958975" cy="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85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23528" y="260648"/>
            <a:ext cx="835292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Los </a:t>
            </a:r>
            <a:r>
              <a:rPr lang="es-CO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comités municipales, distritales y departamentales de convivencia escolar, según corresponda, conformado </a:t>
            </a:r>
            <a:r>
              <a:rPr lang="es-CO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por los representantes de: </a:t>
            </a:r>
          </a:p>
          <a:p>
            <a:pPr lvl="0" algn="just"/>
            <a:endParaRPr lang="es-CO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Secretario de Gobierno departamental, distrital o municipal, según corresponda,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Secretario de Educación departamental, distrital o municipal, según corresponda,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Secretario de Salud departamental, distrital o municipal, según corresponda,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Secretario de Cultura o quien haga sus veces, en el nivel departamental, distrital o municipal,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Director Regional del Instituto Colombiano de Bienestar Familiar en los Departamentos o el Coordinador del Centro Zonal del ICBF en los municipios, 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Comisario de Familia,</a:t>
            </a:r>
          </a:p>
          <a:p>
            <a:pPr lvl="1" algn="just"/>
            <a:r>
              <a:rPr lang="es-CO" sz="2400" b="1" dirty="0">
                <a:latin typeface="Arial Narrow" panose="020B0606020202030204" pitchFamily="34" charset="0"/>
              </a:rPr>
              <a:t>El Personero Distrital, Municipal o Procurador Regional</a:t>
            </a:r>
            <a:r>
              <a:rPr lang="es-CO" sz="2400" b="1" dirty="0" smtClean="0">
                <a:latin typeface="Arial Narrow" panose="020B0606020202030204" pitchFamily="34" charset="0"/>
              </a:rPr>
              <a:t>,</a:t>
            </a:r>
            <a:endParaRPr lang="es-CO" sz="2400" b="1" dirty="0"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093296"/>
            <a:ext cx="1196702" cy="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220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s-CO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Los comités municipales, distritales y departamentales de convivencia escolar, según corresponda, conformado por los representantes de: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31594"/>
          </a:xfrm>
        </p:spPr>
        <p:txBody>
          <a:bodyPr>
            <a:normAutofit fontScale="85000" lnSpcReduction="10000"/>
          </a:bodyPr>
          <a:lstStyle/>
          <a:p>
            <a:pPr lvl="1" algn="just"/>
            <a:r>
              <a:rPr lang="es-CO" b="1" dirty="0">
                <a:latin typeface="Arial Narrow" panose="020B0606020202030204" pitchFamily="34" charset="0"/>
              </a:rPr>
              <a:t>El Defensor del Pueblo regional según corresponda,</a:t>
            </a:r>
          </a:p>
          <a:p>
            <a:pPr lvl="1" algn="just"/>
            <a:r>
              <a:rPr lang="es-CO" b="1" dirty="0">
                <a:latin typeface="Arial Narrow" panose="020B0606020202030204" pitchFamily="34" charset="0"/>
              </a:rPr>
              <a:t>El Comandante de la Policía de Infancia y Adolescencia,</a:t>
            </a:r>
          </a:p>
          <a:p>
            <a:pPr lvl="1" algn="just"/>
            <a:r>
              <a:rPr lang="es-CO" b="1" dirty="0">
                <a:latin typeface="Arial Narrow" panose="020B0606020202030204" pitchFamily="34" charset="0"/>
              </a:rPr>
              <a:t>El rector de la institución educativa oficial que en el Departamento, Municipio o Distrito haya obtenido los más altos puntajes en las pruebas SABER 11 del año anterior,</a:t>
            </a:r>
          </a:p>
          <a:p>
            <a:pPr lvl="1" algn="just"/>
            <a:r>
              <a:rPr lang="es-CO" b="1" dirty="0">
                <a:latin typeface="Arial Narrow" panose="020B0606020202030204" pitchFamily="34" charset="0"/>
              </a:rPr>
              <a:t>El rector de la institución educativa privada que en el Departamento, Municipio o Distrito haya obtenido los más altos puntajes en las pruebas SABER 11 del año anterior</a:t>
            </a:r>
            <a:r>
              <a:rPr lang="es-CO" b="1" dirty="0" smtClean="0">
                <a:latin typeface="Arial Narrow" panose="020B0606020202030204" pitchFamily="34" charset="0"/>
              </a:rPr>
              <a:t>.</a:t>
            </a:r>
          </a:p>
          <a:p>
            <a:pPr marL="457200" lvl="1" indent="0" algn="just">
              <a:buNone/>
            </a:pPr>
            <a:endParaRPr lang="es-CO" b="1" dirty="0" smtClean="0">
              <a:latin typeface="Arial Narrow" panose="020B0606020202030204" pitchFamily="34" charset="0"/>
            </a:endParaRPr>
          </a:p>
          <a:p>
            <a:pPr marL="457200" lvl="1" indent="0" algn="just">
              <a:buNone/>
            </a:pPr>
            <a:r>
              <a:rPr lang="es-ES" b="1" dirty="0" smtClean="0">
                <a:latin typeface="Arial Narrow" panose="020B0606020202030204" pitchFamily="34" charset="0"/>
              </a:rPr>
              <a:t>Sesionarán </a:t>
            </a:r>
            <a:r>
              <a:rPr lang="es-ES" b="1" dirty="0">
                <a:latin typeface="Arial Narrow" panose="020B0606020202030204" pitchFamily="34" charset="0"/>
              </a:rPr>
              <a:t>mínimo 4 veces al año, como parte de los Consejos Territoriales de Política Social y deben remitir a la Secretaría Técnica del Comité Nacional de Convivencia Escolar, dentro de los 5 días hábiles siguientes a cada sesión un informe acerca de los temas tratados y decisiones adoptadas.</a:t>
            </a:r>
            <a:endParaRPr lang="es-CO" b="1" dirty="0">
              <a:latin typeface="Arial Narrow" panose="020B0606020202030204" pitchFamily="34" charset="0"/>
            </a:endParaRPr>
          </a:p>
          <a:p>
            <a:pPr lvl="1" algn="just"/>
            <a:endParaRPr lang="es-CO" b="1" dirty="0"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309320"/>
            <a:ext cx="1958975" cy="42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60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55576" y="902978"/>
            <a:ext cx="789710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El </a:t>
            </a:r>
            <a:r>
              <a:rPr lang="es-CO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C</a:t>
            </a:r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omité </a:t>
            </a:r>
            <a:r>
              <a:rPr lang="es-CO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de </a:t>
            </a:r>
            <a:r>
              <a:rPr lang="es-CO" sz="28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Convivencia Escolar </a:t>
            </a:r>
            <a:r>
              <a:rPr lang="es-CO" sz="2800" b="1" dirty="0">
                <a:solidFill>
                  <a:srgbClr val="FF0000"/>
                </a:solidFill>
                <a:latin typeface="Arial Narrow" panose="020B0606020202030204" pitchFamily="34" charset="0"/>
              </a:rPr>
              <a:t>del respectivo establecimiento educativo, conformado por: </a:t>
            </a:r>
            <a:endParaRPr lang="es-CO" sz="2800" b="1" dirty="0" smtClean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lvl="0"/>
            <a:endParaRPr lang="es-CO" dirty="0">
              <a:latin typeface="Arial Narrow" panose="020B0606020202030204" pitchFamily="34" charset="0"/>
            </a:endParaRP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rector del establecimiento educativo, quien preside el comité,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personero estudiantil,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docente con función de orientación,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coordinador cuando exista este cargo,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presidente del consejo de padres de familia,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El presidente del consejo de estudiantes, </a:t>
            </a:r>
          </a:p>
          <a:p>
            <a:pPr lvl="1"/>
            <a:r>
              <a:rPr lang="es-CO" sz="2400" b="1" dirty="0">
                <a:latin typeface="Arial Narrow" panose="020B0606020202030204" pitchFamily="34" charset="0"/>
              </a:rPr>
              <a:t>Un (1) docente que lidere procesos o estrategias de convivencia escolar.</a:t>
            </a:r>
          </a:p>
          <a:p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43608" y="5517232"/>
            <a:ext cx="642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smtClean="0">
                <a:latin typeface="Arial Narrow" panose="020B0606020202030204" pitchFamily="34" charset="0"/>
              </a:rPr>
              <a:t>Sesiona mínimo una vez cada 2 meses</a:t>
            </a:r>
            <a:endParaRPr lang="es-CO" sz="2400" b="1" dirty="0">
              <a:latin typeface="Arial Narrow" panose="020B060602020203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471" y="5340670"/>
            <a:ext cx="2516898" cy="1276453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101" y="6155459"/>
            <a:ext cx="1958975" cy="46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3876551" y="3936610"/>
            <a:ext cx="1194505" cy="6198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350"/>
          </a:p>
        </p:txBody>
      </p:sp>
      <p:sp>
        <p:nvSpPr>
          <p:cNvPr id="5" name="Rectángulo 4"/>
          <p:cNvSpPr/>
          <p:nvPr/>
        </p:nvSpPr>
        <p:spPr>
          <a:xfrm>
            <a:off x="378744" y="1056733"/>
            <a:ext cx="8153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000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Herramienta establecida en la Ley </a:t>
            </a:r>
            <a:r>
              <a:rPr lang="es-CO" sz="2000" dirty="0" smtClean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1620.</a:t>
            </a:r>
            <a:endParaRPr lang="es-CO" sz="2000" dirty="0">
              <a:solidFill>
                <a:srgbClr val="00B0F0"/>
              </a:solidFill>
              <a:latin typeface="Arial Narrow" panose="020B060602020203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593206" y="2441351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sz="1350" dirty="0"/>
          </a:p>
        </p:txBody>
      </p:sp>
      <p:sp>
        <p:nvSpPr>
          <p:cNvPr id="7" name="CuadroTexto 6"/>
          <p:cNvSpPr txBox="1"/>
          <p:nvPr/>
        </p:nvSpPr>
        <p:spPr>
          <a:xfrm>
            <a:off x="1982367" y="332656"/>
            <a:ext cx="4675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3200" b="1" dirty="0">
                <a:solidFill>
                  <a:srgbClr val="FF000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Ruta de atención integral</a:t>
            </a:r>
            <a:endParaRPr lang="es-CO" sz="3200" b="1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868097" y="4083951"/>
            <a:ext cx="1228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Componentes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55576" y="3186842"/>
            <a:ext cx="15841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b="1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Promoción,</a:t>
            </a:r>
            <a:r>
              <a:rPr lang="es-ES_tradnl" sz="1200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s-ES_tradnl" sz="1400" b="1" dirty="0" smtClean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Define </a:t>
            </a:r>
            <a:r>
              <a:rPr lang="es-ES_tradnl" sz="1400" b="1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orientaciones de </a:t>
            </a:r>
            <a:r>
              <a:rPr lang="es-ES_tradnl" sz="1400" b="1" u="sng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política. en el territorio, mecanismos e instancias de participación, lineamientos sobre como deben actuar las entidades, acciones de movilización.</a:t>
            </a:r>
            <a:endParaRPr lang="es-CO" sz="1400" b="1" u="sng" dirty="0">
              <a:latin typeface="Arial Narrow" panose="020B060602020203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275654" y="1988840"/>
            <a:ext cx="21829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600" b="1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Prevención</a:t>
            </a:r>
            <a:r>
              <a:rPr lang="es-CO" sz="1600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,</a:t>
            </a:r>
            <a:r>
              <a:rPr lang="es-CO" sz="1200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s-CO" sz="1400" b="1" dirty="0" smtClean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Busca </a:t>
            </a:r>
            <a:r>
              <a:rPr lang="es-CO" sz="1400" b="1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intervenir oportunamente en dinámicas y comportamientos que podrían afectar el ejercicio de los DDHH, DHSR y la convivencia escolar.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724128" y="3606115"/>
            <a:ext cx="24753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b="1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Atención</a:t>
            </a:r>
            <a:r>
              <a:rPr lang="es-ES_tradnl" sz="1200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s-ES_tradnl" sz="1400" b="1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contiene las acciones o estrategias que permiten abordar de manera inmediata, pertinente</a:t>
            </a:r>
            <a:r>
              <a:rPr lang="es-ES_tradnl" sz="1400" b="1" dirty="0" smtClean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, </a:t>
            </a:r>
            <a:r>
              <a:rPr lang="es-ES_tradnl" sz="1400" b="1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e integral, cualquier situación de violencia ú </a:t>
            </a:r>
            <a:r>
              <a:rPr lang="es-ES_tradnl" sz="1400" b="1" dirty="0" smtClean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acoso</a:t>
            </a:r>
            <a:endParaRPr lang="es-CO" sz="1400" b="1" dirty="0">
              <a:latin typeface="Arial Narrow" panose="020B060602020203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289949" y="4904436"/>
            <a:ext cx="211535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b="1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Seguimiento</a:t>
            </a:r>
            <a:r>
              <a:rPr lang="es-ES_tradnl" sz="2000" dirty="0">
                <a:solidFill>
                  <a:srgbClr val="00B0F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,</a:t>
            </a:r>
            <a:r>
              <a:rPr lang="es-ES_tradnl" sz="1200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 </a:t>
            </a:r>
            <a:r>
              <a:rPr lang="es-ES_tradnl" sz="1400" b="1" dirty="0"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mecanismo para comprobación y análisis de las acciones de la Ruta de Atención Integral, especialmente el registro y seguimiento de las situaciones tipo II y III</a:t>
            </a:r>
            <a:endParaRPr lang="es-CO" sz="1400" b="1" dirty="0">
              <a:latin typeface="Arial Narrow" panose="020B0606020202030204" pitchFamily="34" charset="0"/>
              <a:ea typeface="ＭＳ Ｐゴシック" pitchFamily="34" charset="-128"/>
              <a:cs typeface="Arial" panose="020B0604020202020204" pitchFamily="34" charset="0"/>
            </a:endParaRPr>
          </a:p>
        </p:txBody>
      </p:sp>
      <p:sp>
        <p:nvSpPr>
          <p:cNvPr id="13" name="Flecha izquierda y arriba 12"/>
          <p:cNvSpPr/>
          <p:nvPr/>
        </p:nvSpPr>
        <p:spPr>
          <a:xfrm rot="10800000">
            <a:off x="2157136" y="2060848"/>
            <a:ext cx="830688" cy="94659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350"/>
          </a:p>
        </p:txBody>
      </p:sp>
      <p:sp>
        <p:nvSpPr>
          <p:cNvPr id="14" name="Flecha izquierda y arriba 13"/>
          <p:cNvSpPr/>
          <p:nvPr/>
        </p:nvSpPr>
        <p:spPr>
          <a:xfrm rot="16200000">
            <a:off x="5710075" y="2036301"/>
            <a:ext cx="830688" cy="94659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350"/>
          </a:p>
        </p:txBody>
      </p:sp>
      <p:sp>
        <p:nvSpPr>
          <p:cNvPr id="15" name="Flecha izquierda y arriba 14"/>
          <p:cNvSpPr/>
          <p:nvPr/>
        </p:nvSpPr>
        <p:spPr>
          <a:xfrm>
            <a:off x="5652120" y="5034834"/>
            <a:ext cx="830688" cy="94659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350"/>
          </a:p>
        </p:txBody>
      </p:sp>
      <p:sp>
        <p:nvSpPr>
          <p:cNvPr id="16" name="Flecha izquierda y arriba 15"/>
          <p:cNvSpPr/>
          <p:nvPr/>
        </p:nvSpPr>
        <p:spPr>
          <a:xfrm rot="5400000">
            <a:off x="2315205" y="5060637"/>
            <a:ext cx="830688" cy="94659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CO" sz="1350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067" y="4904436"/>
            <a:ext cx="2505075" cy="1595436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74" y="6320892"/>
            <a:ext cx="1958975" cy="53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922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48402" y="908720"/>
            <a:ext cx="3477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200" b="1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Convivencia Escolar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11560" y="1451847"/>
            <a:ext cx="8387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Acción de vivir en compañía de otras personas en el contexto escolar y de manera pacífica y armónica.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85377" y="2175123"/>
            <a:ext cx="1842687" cy="3988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Situaciones Tipo l 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endParaRPr lang="es-CO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b="1" dirty="0">
                <a:latin typeface="Arial Narrow" panose="020B0606020202030204" pitchFamily="34" charset="0"/>
                <a:cs typeface="Arial" panose="020B0604020202020204" pitchFamily="34" charset="0"/>
              </a:rPr>
              <a:t>Conflictos manejados inadecuadamente y situaciones esporádicas que inciden negativamente en el clima escolar, y que en ningún caso generan daños al cuerpo o a la salud.</a:t>
            </a:r>
          </a:p>
          <a:p>
            <a:endParaRPr lang="es-CO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498223" y="2175123"/>
            <a:ext cx="2105696" cy="426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20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Situaciones Tipo II</a:t>
            </a:r>
            <a:r>
              <a:rPr lang="es-CO" sz="2000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endParaRPr lang="es-CO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Situaciones de agresión escolar, acoso escolar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y </a:t>
            </a:r>
            <a:r>
              <a:rPr lang="es-CO" sz="16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ciberacoso</a:t>
            </a: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. No revisten las características de la comisión de un delito y cumplan con al menos una de estas características: 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a. Se presentan de manera repetida o sistemática. 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b. Causan daños al cuerpo o a la salud sin generar incapacidad alguna.</a:t>
            </a:r>
          </a:p>
          <a:p>
            <a:endParaRPr lang="es-CO" sz="12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851900" y="4250998"/>
            <a:ext cx="299433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2400" b="1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Situaciones Tipo III</a:t>
            </a:r>
            <a:r>
              <a:rPr lang="es-CO" sz="2400" dirty="0">
                <a:solidFill>
                  <a:srgbClr val="00B0F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endParaRPr lang="es-CO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Situaciones de agresión escolar que sean</a:t>
            </a:r>
          </a:p>
          <a:p>
            <a:pPr algn="just" defTabSz="533400">
              <a:lnSpc>
                <a:spcPct val="90000"/>
              </a:lnSpc>
              <a:spcBef>
                <a:spcPct val="0"/>
              </a:spcBef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constitutivas de presuntos delitos contra la libertad, integridad y formación sexual, referidos en el Título IV del Libro 11 de la Ley 599 de 2000, o de cualquier otro delito establecido en la ley penal colombiana.</a:t>
            </a:r>
          </a:p>
          <a:p>
            <a:pPr algn="just"/>
            <a:endParaRPr lang="es-CO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979866" y="2673172"/>
            <a:ext cx="25258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solidFill>
                  <a:srgbClr val="FF0000"/>
                </a:solidFill>
                <a:latin typeface="Arial Narrow" panose="020B0606020202030204" pitchFamily="34" charset="0"/>
                <a:ea typeface="ＭＳ Ｐゴシック" pitchFamily="34" charset="-128"/>
                <a:cs typeface="Arial" panose="020B0604020202020204" pitchFamily="34" charset="0"/>
              </a:rPr>
              <a:t>Situaciones que afectan la convivencia escolar y el ejercicio de los DDHH y los DHSR</a:t>
            </a:r>
          </a:p>
          <a:p>
            <a:pPr algn="ctr"/>
            <a:endParaRPr lang="es-CO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ector angular 9"/>
          <p:cNvCxnSpPr>
            <a:stCxn id="9" idx="0"/>
          </p:cNvCxnSpPr>
          <p:nvPr/>
        </p:nvCxnSpPr>
        <p:spPr>
          <a:xfrm rot="16200000" flipV="1">
            <a:off x="2831348" y="1261726"/>
            <a:ext cx="415342" cy="24075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9" idx="0"/>
          </p:cNvCxnSpPr>
          <p:nvPr/>
        </p:nvCxnSpPr>
        <p:spPr>
          <a:xfrm rot="5400000" flipH="1" flipV="1">
            <a:off x="5159205" y="1341425"/>
            <a:ext cx="415337" cy="22481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/>
          <p:cNvCxnSpPr>
            <a:stCxn id="9" idx="2"/>
          </p:cNvCxnSpPr>
          <p:nvPr/>
        </p:nvCxnSpPr>
        <p:spPr>
          <a:xfrm rot="5400000">
            <a:off x="3964523" y="3818066"/>
            <a:ext cx="38170" cy="5183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7" y="6390902"/>
            <a:ext cx="1958975" cy="42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178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3277</TotalTime>
  <Words>2393</Words>
  <Application>Microsoft Office PowerPoint</Application>
  <PresentationFormat>Presentación en pantalla (4:3)</PresentationFormat>
  <Paragraphs>152</Paragraphs>
  <Slides>23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MS PGothic</vt:lpstr>
      <vt:lpstr>Arial</vt:lpstr>
      <vt:lpstr>Arial Narrow</vt:lpstr>
      <vt:lpstr>Calibri</vt:lpstr>
      <vt:lpstr>Tema de Office</vt:lpstr>
      <vt:lpstr>Presentación de PowerPoint</vt:lpstr>
      <vt:lpstr>“El Sistema Nacional de Convivencia Escolar y Formación para el Ejercicio de los Derechos Humanos, la Educación para la Sexualidad y la Prevención y Mitigación de la Violencia Escolar”  </vt:lpstr>
      <vt:lpstr>Presentación de PowerPoint</vt:lpstr>
      <vt:lpstr>  Estructura y Funciones  </vt:lpstr>
      <vt:lpstr>Presentación de PowerPoint</vt:lpstr>
      <vt:lpstr>Los comités municipales, distritales y departamentales de convivencia escolar, según corresponda, conformado por los representantes de: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Aspectos que debe contemplar el Manual Ley 115 </vt:lpstr>
      <vt:lpstr>Presentación de PowerPoint</vt:lpstr>
      <vt:lpstr>Aspectos Mínimos del Manual según La Ley 1620 y el Decreto Reglamentario 1965</vt:lpstr>
      <vt:lpstr>Presentación de PowerPoint</vt:lpstr>
      <vt:lpstr>Presentación de PowerPoint</vt:lpstr>
      <vt:lpstr>Presentación de PowerPoint</vt:lpstr>
      <vt:lpstr>Presentación de PowerPoint</vt:lpstr>
      <vt:lpstr>Elementos que deben contener de acuerdo con la Ley</vt:lpstr>
      <vt:lpstr>Elementos que deben contener de acuerdo con la Ley</vt:lpstr>
      <vt:lpstr>Elementos que deben contener de acuerdo con la Ley</vt:lpstr>
      <vt:lpstr>Calidad Educativa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Lenovo</dc:creator>
  <cp:lastModifiedBy>olga caicedo</cp:lastModifiedBy>
  <cp:revision>161</cp:revision>
  <dcterms:created xsi:type="dcterms:W3CDTF">2014-02-03T13:25:10Z</dcterms:created>
  <dcterms:modified xsi:type="dcterms:W3CDTF">2014-11-10T05:10:26Z</dcterms:modified>
</cp:coreProperties>
</file>