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B851C737-AA5E-4D8C-8DAF-B99B7CFCF5F7}" type="slidenum">
              <a:rPr lang="es-MX" smtClean="0"/>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B851C737-AA5E-4D8C-8DAF-B99B7CFCF5F7}"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851C737-AA5E-4D8C-8DAF-B99B7CFCF5F7}" type="slidenum">
              <a:rPr lang="es-MX" smtClean="0"/>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6A69B18-BAD9-44CF-856E-B45C4E132D2C}" type="datetimeFigureOut">
              <a:rPr lang="es-MX" smtClean="0"/>
              <a:t>30/09/2015</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B851C737-AA5E-4D8C-8DAF-B99B7CFCF5F7}" type="slidenum">
              <a:rPr lang="es-MX" smtClean="0"/>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6A69B18-BAD9-44CF-856E-B45C4E132D2C}" type="datetimeFigureOut">
              <a:rPr lang="es-MX" smtClean="0"/>
              <a:t>30/09/2015</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851C737-AA5E-4D8C-8DAF-B99B7CFCF5F7}"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214414" y="3214686"/>
            <a:ext cx="6400800" cy="2643206"/>
          </a:xfrm>
        </p:spPr>
        <p:txBody>
          <a:bodyPr>
            <a:noAutofit/>
          </a:bodyPr>
          <a:lstStyle/>
          <a:p>
            <a:pPr algn="just"/>
            <a:r>
              <a:rPr lang="es-MX" sz="1600" dirty="0" smtClean="0">
                <a:solidFill>
                  <a:schemeClr val="accent2">
                    <a:lumMod val="75000"/>
                  </a:schemeClr>
                </a:solidFill>
              </a:rPr>
              <a:t>Es una acción social en la que participa toda la comunidad educativa de manera organizada, abierta, deliberante reflexiva, crítica, </a:t>
            </a:r>
            <a:r>
              <a:rPr lang="es-MX" sz="1600" dirty="0" err="1" smtClean="0">
                <a:solidFill>
                  <a:schemeClr val="accent2">
                    <a:lumMod val="75000"/>
                  </a:schemeClr>
                </a:solidFill>
              </a:rPr>
              <a:t>autoevaluativa</a:t>
            </a:r>
            <a:r>
              <a:rPr lang="es-MX" sz="1600" dirty="0" smtClean="0">
                <a:solidFill>
                  <a:schemeClr val="accent2">
                    <a:lumMod val="75000"/>
                  </a:schemeClr>
                </a:solidFill>
              </a:rPr>
              <a:t> e histórica, con el fin de explicitar la intencionalidad que la comunidad educativa tiene acerca del tipo de educación que se espera alcanzar. Los miembros de esa comunidad deberán apropiarse del desarrollo de la ciencia, la tecnología, la conservación del medio ambiente, las manifestaciones culturales regionales y locales, del manejo integral de la salud y de la sexualidad, de los derechos y deberes ciudadanos, de los valores éticos, morales, políticos y en especial de la responsabilidad en la toma de decisiones colectivas, para que una mejor educación se refleje en el mejoramiento de la calidad de vida</a:t>
            </a:r>
            <a:r>
              <a:rPr lang="es-MX" sz="1600" dirty="0" smtClean="0"/>
              <a:t>.</a:t>
            </a:r>
            <a:endParaRPr lang="es-MX" sz="1600" dirty="0"/>
          </a:p>
        </p:txBody>
      </p:sp>
      <p:sp>
        <p:nvSpPr>
          <p:cNvPr id="2" name="1 Título"/>
          <p:cNvSpPr>
            <a:spLocks noGrp="1"/>
          </p:cNvSpPr>
          <p:nvPr>
            <p:ph type="ctrTitle"/>
          </p:nvPr>
        </p:nvSpPr>
        <p:spPr>
          <a:xfrm>
            <a:off x="428596" y="2000240"/>
            <a:ext cx="8258204" cy="357191"/>
          </a:xfrm>
        </p:spPr>
        <p:txBody>
          <a:bodyPr>
            <a:normAutofit fontScale="90000"/>
          </a:bodyPr>
          <a:lstStyle/>
          <a:p>
            <a:r>
              <a:rPr lang="es-MX" dirty="0" smtClean="0"/>
              <a:t>PROYECTO EDUCATIVO INSTITUCIONAL (PEI)</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014550"/>
          </a:xfrm>
        </p:spPr>
        <p:txBody>
          <a:bodyPr>
            <a:normAutofit fontScale="25000" lnSpcReduction="20000"/>
          </a:bodyPr>
          <a:lstStyle/>
          <a:p>
            <a:pPr algn="just"/>
            <a:r>
              <a:rPr lang="es-MX" sz="7200" dirty="0" smtClean="0">
                <a:solidFill>
                  <a:srgbClr val="002060"/>
                </a:solidFill>
              </a:rPr>
              <a:t>Estructura académica de formación y plan de estudios que vincule explícitamente los estándares de calidad, la formación desde competencias básicas, competencias ciudadanas, la educación para el ejercicio de los Derechos Humanos (en los entes territoriales en donde se vienen desarrollando  estas experiencias asociadas a contextos de violencia y violencia en el aula) .En el caso de Educación Media Técnica se articulan las competencias laborales específicas, al igual que en aquellos establecimientos en donde existan los ciclos propedéuticos propuestos por la Ley 749 de 2002</a:t>
            </a:r>
            <a:r>
              <a:rPr lang="es-MX" dirty="0" smtClean="0"/>
              <a:t>.</a:t>
            </a:r>
            <a:endParaRPr lang="es-MX" dirty="0"/>
          </a:p>
        </p:txBody>
      </p:sp>
      <p:sp>
        <p:nvSpPr>
          <p:cNvPr id="3" name="2 Título"/>
          <p:cNvSpPr>
            <a:spLocks noGrp="1"/>
          </p:cNvSpPr>
          <p:nvPr>
            <p:ph type="ctrTitle"/>
          </p:nvPr>
        </p:nvSpPr>
        <p:spPr/>
        <p:txBody>
          <a:bodyPr>
            <a:normAutofit/>
          </a:bodyPr>
          <a:lstStyle/>
          <a:p>
            <a:r>
              <a:rPr lang="es-MX" sz="2000" dirty="0" smtClean="0"/>
              <a:t>ASPECTOS ESTRUCTURALES Y FUNDAMENTALES</a:t>
            </a:r>
            <a:endParaRPr lang="es-MX"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800368"/>
          </a:xfrm>
        </p:spPr>
        <p:txBody>
          <a:bodyPr>
            <a:noAutofit/>
          </a:bodyPr>
          <a:lstStyle/>
          <a:p>
            <a:pPr lvl="0" algn="just"/>
            <a:r>
              <a:rPr lang="es-MX" sz="1800" dirty="0" smtClean="0">
                <a:solidFill>
                  <a:schemeClr val="accent2">
                    <a:lumMod val="50000"/>
                  </a:schemeClr>
                </a:solidFill>
              </a:rPr>
              <a:t>Propuesta investigativa que se constituya en el eje transversal de los procesos y actividades de formación y del quehacer de las Escuelas Normales Superiores.</a:t>
            </a:r>
          </a:p>
          <a:p>
            <a:pPr lvl="0" algn="just"/>
            <a:r>
              <a:rPr lang="es-MX" sz="1800" dirty="0" smtClean="0">
                <a:solidFill>
                  <a:schemeClr val="accent2">
                    <a:lumMod val="50000"/>
                  </a:schemeClr>
                </a:solidFill>
              </a:rPr>
              <a:t>Proyección, interacción, posicionamiento e impacto de centros e instituciones educativas en el desarrollo de competencias de los estudiantes, de acuerdo con las propuestas de formación.</a:t>
            </a:r>
          </a:p>
          <a:p>
            <a:pPr lvl="0" algn="just"/>
            <a:r>
              <a:rPr lang="es-MX" sz="1800" dirty="0" err="1" smtClean="0">
                <a:solidFill>
                  <a:schemeClr val="accent2">
                    <a:lumMod val="50000"/>
                  </a:schemeClr>
                </a:solidFill>
              </a:rPr>
              <a:t>Transversalidad</a:t>
            </a:r>
            <a:r>
              <a:rPr lang="es-MX" sz="1800" dirty="0" smtClean="0">
                <a:solidFill>
                  <a:schemeClr val="accent2">
                    <a:lumMod val="50000"/>
                  </a:schemeClr>
                </a:solidFill>
              </a:rPr>
              <a:t> educativa: Educación ambiental, educación para la sexualidad, educación en derechos humanos, manejo del tiempo libre.</a:t>
            </a:r>
            <a:endParaRPr lang="es-MX" sz="1800" dirty="0">
              <a:solidFill>
                <a:schemeClr val="accent2">
                  <a:lumMod val="50000"/>
                </a:schemeClr>
              </a:solidFill>
            </a:endParaRPr>
          </a:p>
        </p:txBody>
      </p:sp>
      <p:sp>
        <p:nvSpPr>
          <p:cNvPr id="3" name="2 Título"/>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normAutofit fontScale="77500" lnSpcReduction="20000"/>
          </a:bodyPr>
          <a:lstStyle/>
          <a:p>
            <a:pPr algn="just"/>
            <a:r>
              <a:rPr lang="es-MX" dirty="0" smtClean="0">
                <a:solidFill>
                  <a:schemeClr val="accent2">
                    <a:lumMod val="50000"/>
                  </a:schemeClr>
                </a:solidFill>
              </a:rPr>
              <a:t>Identificación de participación del Establecimiento Educativo en el Plan De Educación Rural para garantizar el acceso, permanencia y continuidad de los estudiantes, vinculándola al PEI o haciendo las modificaciones pertinentes. </a:t>
            </a:r>
            <a:r>
              <a:rPr lang="en-US" dirty="0" err="1" smtClean="0">
                <a:solidFill>
                  <a:schemeClr val="accent2">
                    <a:lumMod val="50000"/>
                  </a:schemeClr>
                </a:solidFill>
              </a:rPr>
              <a:t>Igualmente</a:t>
            </a:r>
            <a:r>
              <a:rPr lang="en-US" dirty="0" smtClean="0">
                <a:solidFill>
                  <a:schemeClr val="accent2">
                    <a:lumMod val="50000"/>
                  </a:schemeClr>
                </a:solidFill>
              </a:rPr>
              <a:t>, en el </a:t>
            </a:r>
            <a:r>
              <a:rPr lang="en-US" dirty="0" err="1" smtClean="0">
                <a:solidFill>
                  <a:schemeClr val="accent2">
                    <a:lumMod val="50000"/>
                  </a:schemeClr>
                </a:solidFill>
              </a:rPr>
              <a:t>caso</a:t>
            </a:r>
            <a:r>
              <a:rPr lang="en-US" dirty="0" smtClean="0">
                <a:solidFill>
                  <a:schemeClr val="accent2">
                    <a:lumMod val="50000"/>
                  </a:schemeClr>
                </a:solidFill>
              </a:rPr>
              <a:t> de </a:t>
            </a:r>
            <a:r>
              <a:rPr lang="en-US" dirty="0" err="1" smtClean="0">
                <a:solidFill>
                  <a:schemeClr val="accent2">
                    <a:lumMod val="50000"/>
                  </a:schemeClr>
                </a:solidFill>
              </a:rPr>
              <a:t>desarrollar</a:t>
            </a:r>
            <a:r>
              <a:rPr lang="en-US" dirty="0" smtClean="0">
                <a:solidFill>
                  <a:schemeClr val="accent2">
                    <a:lumMod val="50000"/>
                  </a:schemeClr>
                </a:solidFill>
              </a:rPr>
              <a:t> </a:t>
            </a:r>
            <a:r>
              <a:rPr lang="en-US" dirty="0" err="1" smtClean="0">
                <a:solidFill>
                  <a:schemeClr val="accent2">
                    <a:lumMod val="50000"/>
                  </a:schemeClr>
                </a:solidFill>
              </a:rPr>
              <a:t>proyectos</a:t>
            </a:r>
            <a:r>
              <a:rPr lang="en-US" dirty="0" smtClean="0">
                <a:solidFill>
                  <a:schemeClr val="accent2">
                    <a:lumMod val="50000"/>
                  </a:schemeClr>
                </a:solidFill>
              </a:rPr>
              <a:t> </a:t>
            </a:r>
            <a:r>
              <a:rPr lang="en-US" dirty="0" err="1" smtClean="0">
                <a:solidFill>
                  <a:schemeClr val="accent2">
                    <a:lumMod val="50000"/>
                  </a:schemeClr>
                </a:solidFill>
              </a:rPr>
              <a:t>intersectoriales</a:t>
            </a:r>
            <a:r>
              <a:rPr lang="en-US" dirty="0" smtClean="0">
                <a:solidFill>
                  <a:schemeClr val="accent2">
                    <a:lumMod val="50000"/>
                  </a:schemeClr>
                </a:solidFill>
              </a:rPr>
              <a:t> o </a:t>
            </a:r>
            <a:r>
              <a:rPr lang="es-MX" dirty="0" smtClean="0">
                <a:solidFill>
                  <a:schemeClr val="accent2">
                    <a:lumMod val="50000"/>
                  </a:schemeClr>
                </a:solidFill>
              </a:rPr>
              <a:t>proyectos pedagógicos productivos.</a:t>
            </a:r>
          </a:p>
          <a:p>
            <a:pPr algn="just"/>
            <a:endParaRPr lang="es-MX" dirty="0">
              <a:solidFill>
                <a:schemeClr val="accent2">
                  <a:lumMod val="50000"/>
                </a:schemeClr>
              </a:solidFill>
            </a:endParaRPr>
          </a:p>
        </p:txBody>
      </p:sp>
      <p:sp>
        <p:nvSpPr>
          <p:cNvPr id="3" name="2 Título"/>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943244"/>
          </a:xfrm>
        </p:spPr>
        <p:txBody>
          <a:bodyPr>
            <a:noAutofit/>
          </a:bodyPr>
          <a:lstStyle/>
          <a:p>
            <a:pPr algn="just"/>
            <a:r>
              <a:rPr lang="es-MX" sz="1800" b="1" u="sng" dirty="0" smtClean="0">
                <a:solidFill>
                  <a:srgbClr val="002060"/>
                </a:solidFill>
              </a:rPr>
              <a:t>Jornada Escolar</a:t>
            </a:r>
            <a:r>
              <a:rPr lang="es-MX" sz="1800" u="sng" dirty="0" smtClean="0">
                <a:solidFill>
                  <a:srgbClr val="002060"/>
                </a:solidFill>
              </a:rPr>
              <a:t>. </a:t>
            </a:r>
            <a:r>
              <a:rPr lang="es-MX" sz="1800" dirty="0" smtClean="0">
                <a:solidFill>
                  <a:srgbClr val="002060"/>
                </a:solidFill>
              </a:rPr>
              <a:t>La Ley 115 de 1994 y el Decreto 1850 de 2002, conciben el tiempo escolar como el tiempo diario que dedica el EE a sus estudiantes en la  prestación  directa  del  servicio  educativo  de conformidad	con las normas vigentes sobre calendario  académico  y  se  relaciona  de  manera directa con el plan de estudios.</a:t>
            </a:r>
          </a:p>
          <a:p>
            <a:pPr algn="just"/>
            <a:r>
              <a:rPr lang="es-MX" sz="1800" b="1" u="sng" dirty="0" smtClean="0">
                <a:solidFill>
                  <a:srgbClr val="002060"/>
                </a:solidFill>
              </a:rPr>
              <a:t>Jornada Escolar complementaria</a:t>
            </a:r>
            <a:r>
              <a:rPr lang="es-MX" sz="1800" dirty="0" smtClean="0">
                <a:solidFill>
                  <a:srgbClr val="002060"/>
                </a:solidFill>
              </a:rPr>
              <a:t>. Está previsto por la Ley 789 de 2002 para que los estudiantes utilicen el tiempo adicional al horario escolar en actividades pedagógicas, lúdicas, deportivas y culturales.</a:t>
            </a:r>
            <a:endParaRPr lang="es-MX" sz="1800" dirty="0">
              <a:solidFill>
                <a:srgbClr val="002060"/>
              </a:solidFill>
            </a:endParaRPr>
          </a:p>
        </p:txBody>
      </p:sp>
      <p:sp>
        <p:nvSpPr>
          <p:cNvPr id="3" name="2 Título"/>
          <p:cNvSpPr>
            <a:spLocks noGrp="1"/>
          </p:cNvSpPr>
          <p:nvPr>
            <p:ph type="ctrTitle"/>
          </p:nvPr>
        </p:nvSpPr>
        <p:spPr/>
        <p:txBody>
          <a:bodyPr/>
          <a:lstStyle/>
          <a:p>
            <a:r>
              <a:rPr lang="es-MX" u="sng" dirty="0" smtClean="0"/>
              <a:t>Tiempo en el marco del Proyecto Educativo Institucional</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3086120"/>
          </a:xfrm>
        </p:spPr>
        <p:txBody>
          <a:bodyPr>
            <a:noAutofit/>
          </a:bodyPr>
          <a:lstStyle/>
          <a:p>
            <a:pPr algn="just"/>
            <a:r>
              <a:rPr lang="es-MX" sz="1600" u="sng" dirty="0" smtClean="0">
                <a:solidFill>
                  <a:srgbClr val="002060"/>
                </a:solidFill>
              </a:rPr>
              <a:t>Tiempo   Extraescolar</a:t>
            </a:r>
            <a:r>
              <a:rPr lang="es-MX" sz="1600" dirty="0" smtClean="0">
                <a:solidFill>
                  <a:srgbClr val="002060"/>
                </a:solidFill>
              </a:rPr>
              <a:t>.   Está   considerado   por   la Constitución Nacional en su artículo 52, la Ley 115 de 1994, la ley 181 de 1995, la ley 375 de 1997 y la Ley 934 de 2004; para el desarrollo de acciones pedagógicas en el marco de la no obligatoriedad, es decir de libre adhesión durante el tiempo libre para contribuir en la formación integral y el desarrollo de las	competencias,	se	relaciona	con	las potencialidades del entorno, las apuestas regionales de diversos sectores y su oferta, con el escenario regional, departamental, distrital o del municipio Tanto		los	componentes	como	los	aspectos estructurales  y  fundamentales  deben  tenerse  en cuenta  para  el  diseño   del  Proyecto  Educativo (PEI,PE,   PEC,   PIER),   por   lo   que   se   reciben lineamientos de los siguientes procedimientos:</a:t>
            </a:r>
            <a:endParaRPr lang="es-MX" sz="1600" dirty="0">
              <a:solidFill>
                <a:srgbClr val="002060"/>
              </a:solidFill>
            </a:endParaRPr>
          </a:p>
        </p:txBody>
      </p:sp>
      <p:sp>
        <p:nvSpPr>
          <p:cNvPr id="3" name="2 Título"/>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514616"/>
          </a:xfrm>
        </p:spPr>
        <p:txBody>
          <a:bodyPr>
            <a:normAutofit fontScale="25000" lnSpcReduction="20000"/>
          </a:bodyPr>
          <a:lstStyle/>
          <a:p>
            <a:pPr algn="just"/>
            <a:r>
              <a:rPr lang="es-MX" sz="6400" b="1" u="sng" dirty="0" smtClean="0">
                <a:solidFill>
                  <a:schemeClr val="accent2">
                    <a:lumMod val="50000"/>
                  </a:schemeClr>
                </a:solidFill>
              </a:rPr>
              <a:t>Tiempo   Extraescolar</a:t>
            </a:r>
            <a:r>
              <a:rPr lang="es-MX" sz="6400" dirty="0" smtClean="0">
                <a:solidFill>
                  <a:schemeClr val="accent2">
                    <a:lumMod val="50000"/>
                  </a:schemeClr>
                </a:solidFill>
              </a:rPr>
              <a:t>.   Está   considerado   por   la Constitución Nacional en su artículo 52, la Ley 115 de 1994, la ley 181 de 1995, la ley 375 de 1997 y la Ley 934 de 2004; para el desarrollo de acciones pedagógicas en el marco de la no obligatoriedad, es decir de libre adhesión durante el tiempo libre para contribuir en la formación integral y el desarrollo de las	competencias,	se relaciona	con las potencialidades del entorno, las apuestas regionales de diversos sectores y su oferta, con el escenario regional, departamental, distrital o del municipio Tanto	los componentes como los aspectos estructurales  y  fundamentales  deben  tenerse  en cuenta  para  el  diseño   del  Proyecto  Educativo (PEI,PE,   PEC,   PIER),   por   lo   que   se   reciben lineamientos de los siguientes procedimientos</a:t>
            </a:r>
            <a:r>
              <a:rPr lang="es-MX" sz="2900" dirty="0" smtClean="0"/>
              <a:t>:</a:t>
            </a:r>
            <a:endParaRPr lang="es-MX" sz="2900" dirty="0"/>
          </a:p>
        </p:txBody>
      </p:sp>
      <p:sp>
        <p:nvSpPr>
          <p:cNvPr id="3" name="2 Título"/>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normAutofit fontScale="85000" lnSpcReduction="20000"/>
          </a:bodyPr>
          <a:lstStyle/>
          <a:p>
            <a:pPr lvl="0" algn="just"/>
            <a:r>
              <a:rPr lang="es-MX" dirty="0" smtClean="0">
                <a:solidFill>
                  <a:schemeClr val="accent2">
                    <a:lumMod val="50000"/>
                  </a:schemeClr>
                </a:solidFill>
              </a:rPr>
              <a:t>D02.05 Orientación de estrategias pedagógicas para implementar Proyectos Pedagógicos Transversales.</a:t>
            </a:r>
          </a:p>
          <a:p>
            <a:pPr lvl="0" algn="just"/>
            <a:r>
              <a:rPr lang="es-MX" dirty="0" smtClean="0">
                <a:solidFill>
                  <a:schemeClr val="accent2">
                    <a:lumMod val="50000"/>
                  </a:schemeClr>
                </a:solidFill>
              </a:rPr>
              <a:t>D02.06 Promover la articulación de los niveles educativos.</a:t>
            </a:r>
          </a:p>
          <a:p>
            <a:pPr lvl="0" algn="just"/>
            <a:r>
              <a:rPr lang="es-MX" dirty="0" smtClean="0">
                <a:solidFill>
                  <a:schemeClr val="accent2">
                    <a:lumMod val="50000"/>
                  </a:schemeClr>
                </a:solidFill>
              </a:rPr>
              <a:t>D02.07 Gestionar el uso y apropiación de medios y tecnologías de la información y la comunicación.</a:t>
            </a:r>
            <a:endParaRPr lang="es-MX" dirty="0">
              <a:solidFill>
                <a:schemeClr val="accent2">
                  <a:lumMod val="50000"/>
                </a:schemeClr>
              </a:solidFill>
            </a:endParaRPr>
          </a:p>
        </p:txBody>
      </p:sp>
      <p:sp>
        <p:nvSpPr>
          <p:cNvPr id="3" name="2 Título"/>
          <p:cNvSpPr>
            <a:spLocks noGrp="1"/>
          </p:cNvSpPr>
          <p:nvPr>
            <p:ph type="ctrTitle"/>
          </p:nvPr>
        </p:nvSpPr>
        <p:spPr/>
        <p:txBody>
          <a:bodyPr/>
          <a:lstStyle/>
          <a:p>
            <a:r>
              <a:rPr lang="es-MX" dirty="0" smtClean="0"/>
              <a:t>Procedimientos</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lstStyle/>
          <a:p>
            <a:r>
              <a:rPr lang="es-MX" b="1" dirty="0" smtClean="0">
                <a:solidFill>
                  <a:srgbClr val="00B050"/>
                </a:solidFill>
                <a:latin typeface="Arial" pitchFamily="34" charset="0"/>
                <a:cs typeface="Arial" pitchFamily="34" charset="0"/>
              </a:rPr>
              <a:t>MUCHAS GRACIAS</a:t>
            </a:r>
            <a:endParaRPr lang="es-MX" b="1" dirty="0">
              <a:solidFill>
                <a:srgbClr val="00B050"/>
              </a:solidFill>
              <a:latin typeface="Arial" pitchFamily="34" charset="0"/>
              <a:cs typeface="Arial" pitchFamily="34" charset="0"/>
            </a:endParaRPr>
          </a:p>
        </p:txBody>
      </p:sp>
      <p:sp>
        <p:nvSpPr>
          <p:cNvPr id="3" name="2 Título"/>
          <p:cNvSpPr>
            <a:spLocks noGrp="1"/>
          </p:cNvSpPr>
          <p:nvPr>
            <p:ph type="ctrTitle"/>
          </p:nvPr>
        </p:nvSpPr>
        <p:spPr/>
        <p:txBody>
          <a:bodyPr/>
          <a:lstStyle/>
          <a:p>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892896"/>
          </a:xfrm>
        </p:spPr>
        <p:txBody>
          <a:bodyPr>
            <a:normAutofit fontScale="77500" lnSpcReduction="20000"/>
          </a:bodyPr>
          <a:lstStyle/>
          <a:p>
            <a:pPr algn="just"/>
            <a:r>
              <a:rPr lang="es-MX" dirty="0" smtClean="0">
                <a:solidFill>
                  <a:srgbClr val="002060"/>
                </a:solidFill>
              </a:rPr>
              <a:t>Teniendo en cuenta el sentido que tiene el PEI en los establecimientos educativos como norte de su desarrollo institucional la gestión escolar articula cuatro áreas que articulan los procesos y sus     respectivos     componentes     para     el cumplimiento de los objetivos institucionales.</a:t>
            </a:r>
          </a:p>
          <a:p>
            <a:pPr algn="just"/>
            <a:r>
              <a:rPr lang="es-MX" dirty="0" smtClean="0">
                <a:solidFill>
                  <a:srgbClr val="002060"/>
                </a:solidFill>
              </a:rPr>
              <a:t>La gestión educativa es un proceso orientado al fortalecimiento de los proyectos educativos Institucionales, que ayuda a mantener la autonomía institucional en  el marco de  las políticas públicas, y que enriquece los procesos pedagógicos con el fin de responder a las necesidades educativas locales, regionales y mundiales y garantizar el desarrollo de competencias de los estudiantes.</a:t>
            </a:r>
          </a:p>
          <a:p>
            <a:endParaRPr lang="es-MX" dirty="0"/>
          </a:p>
        </p:txBody>
      </p:sp>
      <p:sp>
        <p:nvSpPr>
          <p:cNvPr id="3" name="2 Título"/>
          <p:cNvSpPr>
            <a:spLocks noGrp="1"/>
          </p:cNvSpPr>
          <p:nvPr>
            <p:ph type="ctrTitle"/>
          </p:nvPr>
        </p:nvSpPr>
        <p:spPr/>
        <p:txBody>
          <a:bodyPr>
            <a:normAutofit fontScale="90000"/>
          </a:bodyPr>
          <a:lstStyle/>
          <a:p>
            <a:r>
              <a:rPr lang="es-MX" u="sng" dirty="0" smtClean="0"/>
              <a:t>El Proyecto Educativo Institucional, sus</a:t>
            </a:r>
            <a:r>
              <a:rPr lang="es-MX" dirty="0" smtClean="0"/>
              <a:t> </a:t>
            </a:r>
            <a:r>
              <a:rPr lang="es-MX" u="sng" dirty="0" smtClean="0"/>
              <a:t>componentes y la Gestión escolar</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14414" y="3200400"/>
            <a:ext cx="6481786" cy="3252936"/>
          </a:xfrm>
        </p:spPr>
        <p:txBody>
          <a:bodyPr>
            <a:normAutofit fontScale="32500" lnSpcReduction="20000"/>
          </a:bodyPr>
          <a:lstStyle/>
          <a:p>
            <a:pPr algn="just"/>
            <a:r>
              <a:rPr lang="es-MX" sz="6400" dirty="0" smtClean="0">
                <a:solidFill>
                  <a:schemeClr val="accent2">
                    <a:lumMod val="75000"/>
                  </a:schemeClr>
                </a:solidFill>
              </a:rPr>
              <a:t>Busca  alcanzar  unas intencionalidades o metas, que se derivan del horizonte institucional e involucra sistemas de relaciones para conseguir cambios continuos mediante acciones recurrentes en la perspectiva de la calidad de la educación como derecho, más allá de la prestación como servicio. </a:t>
            </a:r>
          </a:p>
          <a:p>
            <a:pPr algn="just"/>
            <a:r>
              <a:rPr lang="es-MX" sz="6400" dirty="0" err="1" smtClean="0">
                <a:solidFill>
                  <a:schemeClr val="accent2">
                    <a:lumMod val="75000"/>
                  </a:schemeClr>
                </a:solidFill>
              </a:rPr>
              <a:t>Pozner</a:t>
            </a:r>
            <a:r>
              <a:rPr lang="es-MX" sz="6400" dirty="0" smtClean="0">
                <a:solidFill>
                  <a:schemeClr val="accent2">
                    <a:lumMod val="75000"/>
                  </a:schemeClr>
                </a:solidFill>
              </a:rPr>
              <a:t>, </a:t>
            </a:r>
            <a:r>
              <a:rPr lang="es-MX" sz="6400" dirty="0" smtClean="0">
                <a:solidFill>
                  <a:schemeClr val="accent2">
                    <a:lumMod val="75000"/>
                  </a:schemeClr>
                </a:solidFill>
              </a:rPr>
              <a:t>plantea que </a:t>
            </a:r>
            <a:r>
              <a:rPr lang="es-MX" sz="6400" dirty="0" smtClean="0">
                <a:solidFill>
                  <a:schemeClr val="accent2">
                    <a:lumMod val="75000"/>
                  </a:schemeClr>
                </a:solidFill>
              </a:rPr>
              <a:t>la Gestión </a:t>
            </a:r>
            <a:r>
              <a:rPr lang="es-MX" sz="6400" dirty="0" smtClean="0">
                <a:solidFill>
                  <a:schemeClr val="accent2">
                    <a:lumMod val="75000"/>
                  </a:schemeClr>
                </a:solidFill>
              </a:rPr>
              <a:t>Escolar,  </a:t>
            </a:r>
            <a:r>
              <a:rPr lang="es-MX" sz="6400" dirty="0" smtClean="0">
                <a:solidFill>
                  <a:schemeClr val="accent2">
                    <a:lumMod val="75000"/>
                  </a:schemeClr>
                </a:solidFill>
              </a:rPr>
              <a:t>puede ser entendida como </a:t>
            </a:r>
            <a:r>
              <a:rPr lang="es-MX" sz="6400" i="1" dirty="0" smtClean="0">
                <a:solidFill>
                  <a:schemeClr val="accent2">
                    <a:lumMod val="75000"/>
                  </a:schemeClr>
                </a:solidFill>
              </a:rPr>
              <a:t>“el conjunto de acciones, articuladas entre sí, que emprende el equipo directivo en una escuela, para  promover y posibilitar la consecución de la intencionalidad pedagógica en y con la comunidad educativa”, más allá de la </a:t>
            </a:r>
            <a:r>
              <a:rPr lang="es-MX" sz="6400" dirty="0" smtClean="0">
                <a:solidFill>
                  <a:schemeClr val="accent2">
                    <a:lumMod val="75000"/>
                  </a:schemeClr>
                </a:solidFill>
              </a:rPr>
              <a:t>ejecución de reglamentaciones, la gestión escolar procura la calidad y la pertinencia de los aprendizajes que se produzcan en la institución educativa.</a:t>
            </a:r>
          </a:p>
          <a:p>
            <a:endParaRPr lang="es-MX" dirty="0"/>
          </a:p>
        </p:txBody>
      </p:sp>
      <p:sp>
        <p:nvSpPr>
          <p:cNvPr id="3" name="2 Título"/>
          <p:cNvSpPr>
            <a:spLocks noGrp="1"/>
          </p:cNvSpPr>
          <p:nvPr>
            <p:ph type="ctrTitle"/>
          </p:nvPr>
        </p:nvSpPr>
        <p:spPr/>
        <p:txBody>
          <a:bodyPr/>
          <a:lstStyle/>
          <a:p>
            <a:r>
              <a:rPr lang="es-MX" dirty="0" smtClean="0"/>
              <a:t>LA GESTIÓN ESCOLAR</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3324944"/>
          </a:xfrm>
        </p:spPr>
        <p:txBody>
          <a:bodyPr>
            <a:normAutofit fontScale="92500" lnSpcReduction="20000"/>
          </a:bodyPr>
          <a:lstStyle/>
          <a:p>
            <a:pPr lvl="0" algn="just"/>
            <a:r>
              <a:rPr lang="es-MX" sz="1700" b="1" u="sng" dirty="0" smtClean="0">
                <a:solidFill>
                  <a:schemeClr val="accent1">
                    <a:lumMod val="50000"/>
                  </a:schemeClr>
                </a:solidFill>
              </a:rPr>
              <a:t>Componente Conceptual </a:t>
            </a:r>
            <a:r>
              <a:rPr lang="es-MX" sz="1700" dirty="0" smtClean="0">
                <a:solidFill>
                  <a:schemeClr val="accent1">
                    <a:lumMod val="50000"/>
                  </a:schemeClr>
                </a:solidFill>
              </a:rPr>
              <a:t>donde se definen los fundamentos antropológicos (Qué tipo de persona se quiere formar), sociológicos  (para qué tipo de sociedad), pedagógico (sustento teórico de las tendencias y teorías pedagógicas) y teleológico, entendido como principios y fines del Proyecto  Educativo  Institucional. Básicamente presenta el horizonte institucional, es decir Misión, Visión y principios institucionales y Objetivos Institucionales.</a:t>
            </a:r>
          </a:p>
          <a:p>
            <a:pPr algn="just"/>
            <a:r>
              <a:rPr lang="es-MX" sz="1600" b="1" u="sng" dirty="0" smtClean="0">
                <a:solidFill>
                  <a:srgbClr val="002060"/>
                </a:solidFill>
              </a:rPr>
              <a:t>Gestión	Directiva</a:t>
            </a:r>
            <a:r>
              <a:rPr lang="es-MX" sz="1600" dirty="0" smtClean="0">
                <a:solidFill>
                  <a:srgbClr val="002060"/>
                </a:solidFill>
              </a:rPr>
              <a:t>	como desarrollo </a:t>
            </a:r>
            <a:r>
              <a:rPr lang="es-MX" sz="1600" dirty="0" smtClean="0">
                <a:solidFill>
                  <a:srgbClr val="002060"/>
                </a:solidFill>
              </a:rPr>
              <a:t>del componente </a:t>
            </a:r>
            <a:r>
              <a:rPr lang="es-MX" sz="1600" dirty="0" smtClean="0">
                <a:solidFill>
                  <a:srgbClr val="002060"/>
                </a:solidFill>
              </a:rPr>
              <a:t>directivo del PEI, que a partir del liderazgo se encarga del mantenimiento del horizonte institucional como referente para el desarrollo de los procesos, de la proyección de la institución en el tiempo, su organización, articulación con el contexto local y nacional condiciéndola al cumplimiento de los objetivos propuestos en el PEI, se  preocupa  por la consolidación de un equipo con capacidad de liderazgo, sentido de pertenencia, participación y comunicación. En este componente directivo del PEI, se consideran los siguientes procesos: el direccionamiento estratégico y horizonte institucional, la gestión estratégica, el gobierno escolar, la cultura institucional, el clima escolar, las relaciones con el entorno.</a:t>
            </a:r>
          </a:p>
          <a:p>
            <a:pPr lvl="0" algn="l"/>
            <a:r>
              <a:rPr lang="es-MX" sz="1600" dirty="0" smtClean="0"/>
              <a:t> </a:t>
            </a:r>
            <a:endParaRPr lang="es-MX" sz="1600" dirty="0"/>
          </a:p>
        </p:txBody>
      </p:sp>
      <p:sp>
        <p:nvSpPr>
          <p:cNvPr id="3" name="2 Título"/>
          <p:cNvSpPr>
            <a:spLocks noGrp="1"/>
          </p:cNvSpPr>
          <p:nvPr>
            <p:ph type="ctrTitle"/>
          </p:nvPr>
        </p:nvSpPr>
        <p:spPr/>
        <p:txBody>
          <a:bodyPr>
            <a:normAutofit fontScale="90000"/>
          </a:bodyPr>
          <a:lstStyle/>
          <a:p>
            <a:r>
              <a:rPr lang="es-MX" dirty="0" smtClean="0"/>
              <a:t>Las áreas de gestión en relación con los componentes del Proyecto Educativo Institucional:</a:t>
            </a: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2871806"/>
          </a:xfrm>
        </p:spPr>
        <p:txBody>
          <a:bodyPr>
            <a:noAutofit/>
          </a:bodyPr>
          <a:lstStyle/>
          <a:p>
            <a:pPr algn="just"/>
            <a:r>
              <a:rPr lang="es-MX" sz="1600" b="1" u="sng" dirty="0" smtClean="0"/>
              <a:t>La Gestión	 Directiva</a:t>
            </a:r>
            <a:r>
              <a:rPr lang="es-MX" sz="1600" dirty="0" smtClean="0"/>
              <a:t>	</a:t>
            </a:r>
            <a:r>
              <a:rPr lang="es-MX" sz="1600" dirty="0" smtClean="0">
                <a:solidFill>
                  <a:schemeClr val="accent2">
                    <a:lumMod val="75000"/>
                  </a:schemeClr>
                </a:solidFill>
              </a:rPr>
              <a:t>como desarrollo del componente directivo del PEI, que a partir del liderazgo se encarga del mantenimiento del horizonte institucional como referente para el desarrollo de los procesos, de la proyección de la institución en el tiempo, su organización, articulación con el contexto local y nacional condiciéndola al cumplimiento de los objetivos propuestos en el PEI, se  preocupa  por la consolidación de un equipo con capacidad de liderazgo, sentido de pertenencia, participación y comunicación. En este componente directivo del PEI, se consideran los siguientes procesos: el direccionamiento estratégico y horizonte institucional, la gestión estratégica, el gobierno escolar, la cultura institucional, el clima escolar, las relaciones con el entorno.</a:t>
            </a:r>
            <a:endParaRPr lang="es-MX" sz="1600" dirty="0">
              <a:solidFill>
                <a:schemeClr val="accent2">
                  <a:lumMod val="75000"/>
                </a:schemeClr>
              </a:solidFill>
            </a:endParaRPr>
          </a:p>
        </p:txBody>
      </p:sp>
      <p:sp>
        <p:nvSpPr>
          <p:cNvPr id="3" name="2 Título"/>
          <p:cNvSpPr>
            <a:spLocks noGrp="1"/>
          </p:cNvSpPr>
          <p:nvPr>
            <p:ph type="ctrTitle"/>
          </p:nvPr>
        </p:nvSpPr>
        <p:spPr/>
        <p:txBody>
          <a:bodyPr/>
          <a:lstStyle/>
          <a:p>
            <a:r>
              <a:rPr lang="es-MX" dirty="0" smtClean="0"/>
              <a:t>COMPONENTES/ GESTIONES</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187624" y="3356992"/>
            <a:ext cx="6400800" cy="2808312"/>
          </a:xfrm>
        </p:spPr>
        <p:txBody>
          <a:bodyPr>
            <a:noAutofit/>
          </a:bodyPr>
          <a:lstStyle/>
          <a:p>
            <a:pPr algn="just"/>
            <a:r>
              <a:rPr lang="es-MX" sz="1400" dirty="0" smtClean="0">
                <a:solidFill>
                  <a:schemeClr val="accent2"/>
                </a:solidFill>
              </a:rPr>
              <a:t>Como desarrollo del componente pedagógico del PEI y razón de ser del establecimiento educativo, área misional que se centra en el aprendizaje de los estudiantes, en su desarrollo integral; es la esencia del trabajo de un establecimiento educativo, pues señala cómo se enfocan sus acciones para lograr que los estudiantes aprendan y desarrollen las competencias necesarias para su desempeño personal, social y profesional. Esta área de la gestión se encarga de los procesos de diseño curricular, prácticas pedagógicas institucionales, gestión de aula y seguimiento académico poniendo el componente  pedagógico del PEI y su componente. El Componente  pedagógico debe implicar la creación de un ambiente escolar propicio para el aprendizaje, el diseño del currículo flexible basado en principios como la interdisciplinariedad, </a:t>
            </a:r>
            <a:r>
              <a:rPr lang="es-MX" sz="1400" dirty="0" err="1" smtClean="0">
                <a:solidFill>
                  <a:schemeClr val="accent2"/>
                </a:solidFill>
              </a:rPr>
              <a:t>transversalidad</a:t>
            </a:r>
            <a:r>
              <a:rPr lang="es-MX" sz="1400" dirty="0" smtClean="0">
                <a:solidFill>
                  <a:schemeClr val="accent2"/>
                </a:solidFill>
              </a:rPr>
              <a:t> e interculturalidad; el diseño del plan de estudios, proyectos pedagógicos y  del sistema de evaluación y formación de docentes. Esto incluye: el enfoque pedagógico institucional, las didácticas, los modelos educativos y los cruces de áreas para el plan de estudios.</a:t>
            </a:r>
          </a:p>
          <a:p>
            <a:pPr algn="just"/>
            <a:endParaRPr lang="es-MX" sz="1400" dirty="0"/>
          </a:p>
        </p:txBody>
      </p:sp>
      <p:sp>
        <p:nvSpPr>
          <p:cNvPr id="3" name="2 Título"/>
          <p:cNvSpPr>
            <a:spLocks noGrp="1"/>
          </p:cNvSpPr>
          <p:nvPr>
            <p:ph type="ctrTitle"/>
          </p:nvPr>
        </p:nvSpPr>
        <p:spPr/>
        <p:txBody>
          <a:bodyPr/>
          <a:lstStyle/>
          <a:p>
            <a:r>
              <a:rPr lang="es-MX" u="sng" dirty="0" smtClean="0"/>
              <a:t>GESTIÓN ACADÉMICA </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normAutofit fontScale="77500" lnSpcReduction="20000"/>
          </a:bodyPr>
          <a:lstStyle/>
          <a:p>
            <a:pPr algn="just"/>
            <a:r>
              <a:rPr lang="es-MX" dirty="0" smtClean="0">
                <a:solidFill>
                  <a:schemeClr val="accent1">
                    <a:lumMod val="75000"/>
                  </a:schemeClr>
                </a:solidFill>
              </a:rPr>
              <a:t>En este último aspecto es necesario que la organización de los planes de estudio definan los  criterios y desempeños fundamentales para la evaluación del educando, acorde con lo definido en el Decreto 1290 de 2009 por el cual se reglamenta la evaluación del aprendizaje y promoción de los estudiantes de los niveles de educación básica y media. </a:t>
            </a:r>
            <a:endParaRPr lang="es-MX" dirty="0">
              <a:solidFill>
                <a:schemeClr val="accent1">
                  <a:lumMod val="75000"/>
                </a:schemeClr>
              </a:solidFill>
            </a:endParaRPr>
          </a:p>
        </p:txBody>
      </p:sp>
      <p:sp>
        <p:nvSpPr>
          <p:cNvPr id="3" name="2 Título"/>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14686"/>
            <a:ext cx="6400800" cy="2500330"/>
          </a:xfrm>
        </p:spPr>
        <p:txBody>
          <a:bodyPr>
            <a:normAutofit fontScale="62500" lnSpcReduction="20000"/>
          </a:bodyPr>
          <a:lstStyle/>
          <a:p>
            <a:pPr algn="just"/>
            <a:endParaRPr lang="es-MX" dirty="0" smtClean="0">
              <a:solidFill>
                <a:srgbClr val="7030A0"/>
              </a:solidFill>
            </a:endParaRPr>
          </a:p>
          <a:p>
            <a:pPr algn="just"/>
            <a:r>
              <a:rPr lang="es-MX" dirty="0" smtClean="0">
                <a:solidFill>
                  <a:srgbClr val="7030A0"/>
                </a:solidFill>
              </a:rPr>
              <a:t>Como desarrollo del componente administrativo, esta área da soporte al trabajo institucional. Tiene a su cargo todos los procesos de apoyo a la gestión académica, la administración de la planta física, los recursos y los servicios, el manejo del talento humano, y el apoyo financiero y contable. Se preocupa por el uso ópt</a:t>
            </a:r>
            <a:r>
              <a:rPr lang="es-MX" dirty="0" smtClean="0">
                <a:solidFill>
                  <a:srgbClr val="0070C0"/>
                </a:solidFill>
              </a:rPr>
              <a:t>i</a:t>
            </a:r>
            <a:r>
              <a:rPr lang="es-MX" dirty="0" smtClean="0">
                <a:solidFill>
                  <a:srgbClr val="7030A0"/>
                </a:solidFill>
              </a:rPr>
              <a:t>mo de los recursos. En el PEI corresponde a lo propuesto por la norma como componente administrativo y financiero involucrando calendario académico del establecimiento educativo, participación del establecimiento educativo en proyectos externos, convenios del establecimiento educativo, el Manual de convivencia, los horarios de trabajo, manual de funciones, la administración de recursos, las relaciones interinstitucionales.</a:t>
            </a:r>
            <a:endParaRPr lang="es-MX" dirty="0">
              <a:solidFill>
                <a:srgbClr val="7030A0"/>
              </a:solidFill>
            </a:endParaRPr>
          </a:p>
        </p:txBody>
      </p:sp>
      <p:sp>
        <p:nvSpPr>
          <p:cNvPr id="3" name="2 Título"/>
          <p:cNvSpPr>
            <a:spLocks noGrp="1"/>
          </p:cNvSpPr>
          <p:nvPr>
            <p:ph type="ctrTitle"/>
          </p:nvPr>
        </p:nvSpPr>
        <p:spPr/>
        <p:txBody>
          <a:bodyPr/>
          <a:lstStyle/>
          <a:p>
            <a:r>
              <a:rPr lang="es-MX" u="sng" dirty="0" smtClean="0"/>
              <a:t>GESTIÓN ADMINISTRATIVA Y FINANCIERA </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295400" y="3200400"/>
            <a:ext cx="6400800" cy="3228996"/>
          </a:xfrm>
        </p:spPr>
        <p:txBody>
          <a:bodyPr>
            <a:noAutofit/>
          </a:bodyPr>
          <a:lstStyle/>
          <a:p>
            <a:pPr algn="just"/>
            <a:r>
              <a:rPr lang="es-MX" sz="1400" dirty="0" smtClean="0">
                <a:solidFill>
                  <a:schemeClr val="accent2">
                    <a:lumMod val="75000"/>
                  </a:schemeClr>
                </a:solidFill>
              </a:rPr>
              <a:t>Como  desarrollo  del componente de comunidad está constituido por los procesos de participación y convivencia, inclusión, prevención de riesgos; es el componente vital para garantizar la atención a la diversidad. Cuando el establecimiento educativo que presenta el Proyecto Educativo  Institucional (PEI, PE,PEC, PIER) haya sido seleccionado por el Ente territorial para prestar el servicio educativo a las poblaciones con necesidades educativas especiales, deberá incluirlas en el componente correspondiente, las orientaciones para la  adecuada atención  a  este  tipo  de estudiantes, los programas educativos que respondan a sus particularidades y necesidades, los apoyos especializados con que contará, y el personal docente y profesional de apoyo que requerirá. </a:t>
            </a:r>
            <a:r>
              <a:rPr lang="en-US" sz="1400" dirty="0" err="1" smtClean="0">
                <a:solidFill>
                  <a:schemeClr val="accent2">
                    <a:lumMod val="75000"/>
                  </a:schemeClr>
                </a:solidFill>
              </a:rPr>
              <a:t>Esta</a:t>
            </a:r>
            <a:r>
              <a:rPr lang="en-US" sz="1400" dirty="0" smtClean="0">
                <a:solidFill>
                  <a:schemeClr val="accent2">
                    <a:lumMod val="75000"/>
                  </a:schemeClr>
                </a:solidFill>
              </a:rPr>
              <a:t> </a:t>
            </a:r>
            <a:r>
              <a:rPr lang="en-US" sz="1400" dirty="0" err="1" smtClean="0">
                <a:solidFill>
                  <a:schemeClr val="accent2">
                    <a:lumMod val="75000"/>
                  </a:schemeClr>
                </a:solidFill>
              </a:rPr>
              <a:t>dimensión</a:t>
            </a:r>
            <a:r>
              <a:rPr lang="en-US" sz="1400" dirty="0" smtClean="0">
                <a:solidFill>
                  <a:schemeClr val="accent2">
                    <a:lumMod val="75000"/>
                  </a:schemeClr>
                </a:solidFill>
              </a:rPr>
              <a:t> </a:t>
            </a:r>
            <a:r>
              <a:rPr lang="en-US" sz="1400" dirty="0" err="1" smtClean="0">
                <a:solidFill>
                  <a:schemeClr val="accent2">
                    <a:lumMod val="75000"/>
                  </a:schemeClr>
                </a:solidFill>
              </a:rPr>
              <a:t>debe</a:t>
            </a:r>
            <a:r>
              <a:rPr lang="en-US" sz="1400" dirty="0" smtClean="0">
                <a:solidFill>
                  <a:schemeClr val="accent2">
                    <a:lumMod val="75000"/>
                  </a:schemeClr>
                </a:solidFill>
              </a:rPr>
              <a:t> ser </a:t>
            </a:r>
            <a:r>
              <a:rPr lang="en-US" sz="1400" dirty="0" err="1" smtClean="0">
                <a:solidFill>
                  <a:schemeClr val="accent2">
                    <a:lumMod val="75000"/>
                  </a:schemeClr>
                </a:solidFill>
              </a:rPr>
              <a:t>explícita</a:t>
            </a:r>
            <a:r>
              <a:rPr lang="en-US" sz="1400" dirty="0" smtClean="0">
                <a:solidFill>
                  <a:schemeClr val="accent2">
                    <a:lumMod val="75000"/>
                  </a:schemeClr>
                </a:solidFill>
              </a:rPr>
              <a:t> en el </a:t>
            </a:r>
            <a:r>
              <a:rPr lang="es-MX" sz="1400" dirty="0" smtClean="0">
                <a:solidFill>
                  <a:schemeClr val="accent2">
                    <a:lumMod val="75000"/>
                  </a:schemeClr>
                </a:solidFill>
              </a:rPr>
              <a:t>PEI, en el índice de inclusión de la ruta de mejoramiento.</a:t>
            </a:r>
          </a:p>
          <a:p>
            <a:pPr algn="just"/>
            <a:r>
              <a:rPr lang="es-MX" sz="1400" dirty="0" smtClean="0">
                <a:solidFill>
                  <a:schemeClr val="accent2">
                    <a:lumMod val="75000"/>
                  </a:schemeClr>
                </a:solidFill>
              </a:rPr>
              <a:t>La articulación de dichos componentes se logra a través de: la integración institucional por la articulación de niveles y ciclos, por la </a:t>
            </a:r>
            <a:r>
              <a:rPr lang="es-MX" sz="1400" dirty="0" err="1" smtClean="0">
                <a:solidFill>
                  <a:schemeClr val="accent2">
                    <a:lumMod val="75000"/>
                  </a:schemeClr>
                </a:solidFill>
              </a:rPr>
              <a:t>resignificación</a:t>
            </a:r>
            <a:r>
              <a:rPr lang="es-MX" sz="1400" dirty="0" smtClean="0">
                <a:solidFill>
                  <a:schemeClr val="accent2">
                    <a:lumMod val="75000"/>
                  </a:schemeClr>
                </a:solidFill>
              </a:rPr>
              <a:t> y contextualización del Proyecto Educativo Institucional; lo que implica desarrollar los siguientes aspectos estructurales y fundamentales:</a:t>
            </a:r>
          </a:p>
          <a:p>
            <a:pPr lvl="0" algn="just"/>
            <a:endParaRPr lang="es-MX" sz="1400" dirty="0"/>
          </a:p>
        </p:txBody>
      </p:sp>
      <p:sp>
        <p:nvSpPr>
          <p:cNvPr id="3" name="2 Título"/>
          <p:cNvSpPr>
            <a:spLocks noGrp="1"/>
          </p:cNvSpPr>
          <p:nvPr>
            <p:ph type="ctrTitle"/>
          </p:nvPr>
        </p:nvSpPr>
        <p:spPr/>
        <p:txBody>
          <a:bodyPr/>
          <a:lstStyle/>
          <a:p>
            <a:r>
              <a:rPr lang="es-MX" u="sng" dirty="0" smtClean="0"/>
              <a:t>GESTIÓN DE COMUNIDAD </a:t>
            </a: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168</TotalTime>
  <Words>1462</Words>
  <Application>Microsoft Office PowerPoint</Application>
  <PresentationFormat>Presentación en pantalla (4:3)</PresentationFormat>
  <Paragraphs>39</Paragraphs>
  <Slides>17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Franklin Gothic Book</vt:lpstr>
      <vt:lpstr>Perpetua</vt:lpstr>
      <vt:lpstr>Wingdings 2</vt:lpstr>
      <vt:lpstr>Equidad</vt:lpstr>
      <vt:lpstr>PROYECTO EDUCATIVO INSTITUCIONAL (PEI)</vt:lpstr>
      <vt:lpstr>El Proyecto Educativo Institucional, sus componentes y la Gestión escolar </vt:lpstr>
      <vt:lpstr>LA GESTIÓN ESCOLAR</vt:lpstr>
      <vt:lpstr>Las áreas de gestión en relación con los componentes del Proyecto Educativo Institucional:</vt:lpstr>
      <vt:lpstr>COMPONENTES/ GESTIONES</vt:lpstr>
      <vt:lpstr>GESTIÓN ACADÉMICA </vt:lpstr>
      <vt:lpstr>Presentación de PowerPoint</vt:lpstr>
      <vt:lpstr>GESTIÓN ADMINISTRATIVA Y FINANCIERA </vt:lpstr>
      <vt:lpstr>GESTIÓN DE COMUNIDAD </vt:lpstr>
      <vt:lpstr>ASPECTOS ESTRUCTURALES Y FUNDAMENTALES</vt:lpstr>
      <vt:lpstr>Presentación de PowerPoint</vt:lpstr>
      <vt:lpstr>Presentación de PowerPoint</vt:lpstr>
      <vt:lpstr>Tiempo en el marco del Proyecto Educativo Institucional</vt:lpstr>
      <vt:lpstr>Presentación de PowerPoint</vt:lpstr>
      <vt:lpstr>Presentación de PowerPoint</vt:lpstr>
      <vt:lpstr>Procedimientos</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EDUCATIVO INSTITUCIONAL (PEI)</dc:title>
  <dc:creator>Peronal</dc:creator>
  <cp:lastModifiedBy>Gabriel</cp:lastModifiedBy>
  <cp:revision>41</cp:revision>
  <dcterms:created xsi:type="dcterms:W3CDTF">2015-09-29T19:27:07Z</dcterms:created>
  <dcterms:modified xsi:type="dcterms:W3CDTF">2015-10-01T04:35:44Z</dcterms:modified>
</cp:coreProperties>
</file>