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9/30/2015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666194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/>
              <a:t>VISIÓN</a:t>
            </a:r>
            <a:endParaRPr lang="es-CO" sz="2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1762898"/>
            <a:ext cx="10058400" cy="3835722"/>
          </a:xfrm>
        </p:spPr>
        <p:txBody>
          <a:bodyPr>
            <a:normAutofit/>
          </a:bodyPr>
          <a:lstStyle/>
          <a:p>
            <a:r>
              <a:rPr lang="es-CO" sz="1600" b="1" cap="none" dirty="0" smtClean="0"/>
              <a:t>Una visión es una imagen del futuro que deseamos </a:t>
            </a:r>
            <a:r>
              <a:rPr lang="es-CO" sz="1600" cap="none" dirty="0" smtClean="0"/>
              <a:t>crear, descrita en tiempo presente, como si sucediera ahora. </a:t>
            </a:r>
            <a:r>
              <a:rPr lang="es-CO" sz="1600" cap="none" dirty="0" smtClean="0"/>
              <a:t>Una </a:t>
            </a:r>
            <a:r>
              <a:rPr lang="es-CO" sz="1600" cap="none" dirty="0" smtClean="0"/>
              <a:t>“proclama de visión” muestra adónde queremos ir y cómo seremos cuando lleguemos allí. </a:t>
            </a:r>
            <a:r>
              <a:rPr lang="es-CO" sz="1600" cap="none" dirty="0" smtClean="0"/>
              <a:t>Una visión es sólo un componente de las aspiraciones rectoras de una organización. El núcleo de estos principios rectores es el sentido de visión y destino compartidos. </a:t>
            </a:r>
            <a:endParaRPr lang="es-CO" sz="1600" cap="none" dirty="0" smtClean="0"/>
          </a:p>
          <a:p>
            <a:r>
              <a:rPr lang="es-CO" sz="1600" cap="none" dirty="0" smtClean="0"/>
              <a:t>La palabra deriva del latín </a:t>
            </a:r>
            <a:r>
              <a:rPr lang="es-CO" sz="1600" cap="none" dirty="0" err="1" smtClean="0"/>
              <a:t>videre</a:t>
            </a:r>
            <a:r>
              <a:rPr lang="es-CO" sz="1600" cap="none" dirty="0" smtClean="0"/>
              <a:t>,”ver</a:t>
            </a:r>
            <a:r>
              <a:rPr lang="es-CO" sz="1600" cap="none" dirty="0" smtClean="0"/>
              <a:t>”. Esta asociación es significativa; cuanto más detallada y visual sea la imagen, más persuasiva resultará.</a:t>
            </a:r>
          </a:p>
          <a:p>
            <a:r>
              <a:rPr lang="es-CO" sz="1600" cap="none" dirty="0" smtClean="0"/>
              <a:t>Por ser tangible e inmediata, una visión infunde forma y rumbo al futuro de la organización y ayuda a la gente a fijar metas que sirvan de impulso.</a:t>
            </a:r>
          </a:p>
          <a:p>
            <a:endParaRPr lang="es-CO" sz="1600" cap="none" dirty="0"/>
          </a:p>
        </p:txBody>
      </p:sp>
    </p:spTree>
    <p:extLst>
      <p:ext uri="{BB962C8B-B14F-4D97-AF65-F5344CB8AC3E}">
        <p14:creationId xmlns:p14="http://schemas.microsoft.com/office/powerpoint/2010/main" val="349862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b="1" dirty="0" smtClean="0"/>
              <a:t>Misión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  <a:p>
            <a:r>
              <a:rPr lang="es-CO" dirty="0" smtClean="0"/>
              <a:t>“Misión” vine de la palabra latina </a:t>
            </a:r>
            <a:r>
              <a:rPr lang="es-CO" dirty="0" err="1" smtClean="0"/>
              <a:t>mittere</a:t>
            </a:r>
            <a:r>
              <a:rPr lang="es-CO" dirty="0" smtClean="0"/>
              <a:t>, que significa “arrojar, soltar o enviar”. “Propósito” deriva del latín </a:t>
            </a:r>
            <a:r>
              <a:rPr lang="es-CO" dirty="0" err="1" smtClean="0"/>
              <a:t>proponere</a:t>
            </a:r>
            <a:r>
              <a:rPr lang="es-CO" dirty="0" smtClean="0"/>
              <a:t>, “ declarar”. Llámese misión o propósito, representa la razón fundamental para la existencia de la organización.</a:t>
            </a:r>
          </a:p>
          <a:p>
            <a:endParaRPr lang="es-CO" dirty="0" smtClean="0"/>
          </a:p>
          <a:p>
            <a:r>
              <a:rPr lang="es-CO" dirty="0" smtClean="0"/>
              <a:t>META, todo proyecto de visión compartida necesita no sólo una visión amplia, sino metas concretas y alcanzables. Las metas representan aquello que la gente se compromete a lograr en corto tiempo. La palabra meta el “ término señalado a una carrera o mojón que lo marcaba”, y deriva del latín meta, “mojón” </a:t>
            </a:r>
            <a:r>
              <a:rPr lang="es-CO" dirty="0" smtClean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158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995707"/>
          </a:xfrm>
        </p:spPr>
        <p:txBody>
          <a:bodyPr>
            <a:normAutofit/>
          </a:bodyPr>
          <a:lstStyle/>
          <a:p>
            <a:pPr algn="ctr"/>
            <a:r>
              <a:rPr lang="es-CO" sz="2400" b="1" dirty="0" smtClean="0"/>
              <a:t>EQUIPO</a:t>
            </a:r>
            <a:endParaRPr lang="es-CO" sz="2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00051" y="1902941"/>
            <a:ext cx="10058400" cy="3695679"/>
          </a:xfrm>
        </p:spPr>
        <p:txBody>
          <a:bodyPr>
            <a:normAutofit fontScale="92500" lnSpcReduction="20000"/>
          </a:bodyPr>
          <a:lstStyle/>
          <a:p>
            <a:r>
              <a:rPr lang="es-CO" sz="2000" cap="none" dirty="0" smtClean="0"/>
              <a:t>La palabra “equipo” deriva del francés </a:t>
            </a:r>
            <a:r>
              <a:rPr lang="es-CO" sz="2000" i="1" cap="none" dirty="0" err="1" smtClean="0"/>
              <a:t>équiper</a:t>
            </a:r>
            <a:r>
              <a:rPr lang="es-CO" sz="2000" cap="none" dirty="0" smtClean="0"/>
              <a:t>, y éste del antiguo vocablo escandinavo </a:t>
            </a:r>
            <a:r>
              <a:rPr lang="es-CO" sz="2000" i="1" cap="none" dirty="0" err="1" smtClean="0"/>
              <a:t>skipa</a:t>
            </a:r>
            <a:r>
              <a:rPr lang="es-CO" sz="2000" cap="none" dirty="0" smtClean="0"/>
              <a:t>, que a su vez deriva de </a:t>
            </a:r>
            <a:r>
              <a:rPr lang="es-CO" sz="2000" i="1" cap="none" dirty="0" err="1" smtClean="0"/>
              <a:t>skip</a:t>
            </a:r>
            <a:r>
              <a:rPr lang="es-CO" sz="2000" cap="none" dirty="0" smtClean="0"/>
              <a:t> (“barco”), y significa “ equipar un barco”. Por derivación, equipo pasó a significar todos los pertrechos necesarios para realizar un viaje, y hoy alude al conjunto de enseres o personas que realizan juntos una tarea u operación (como un equipo de deportivo).</a:t>
            </a:r>
          </a:p>
          <a:p>
            <a:r>
              <a:rPr lang="es-CO" sz="2000" cap="none" dirty="0" smtClean="0"/>
              <a:t>Aquí llamamos “equipo” a un grupo de personas que se necesitan entre sí para lograr un resultado ( es decir, en definitiva, que se “embarcan” juntas en una tarea).</a:t>
            </a:r>
          </a:p>
          <a:p>
            <a:r>
              <a:rPr lang="es-CO" sz="2000" cap="none" dirty="0" smtClean="0"/>
              <a:t>“El único aprendizaje importante en una organización es el aprendizaje realizado por las personas que tiene poder para actuar”. </a:t>
            </a:r>
          </a:p>
          <a:p>
            <a:endParaRPr lang="es-CO" sz="2000" cap="none" dirty="0" smtClean="0"/>
          </a:p>
          <a:p>
            <a:r>
              <a:rPr lang="es-CO" sz="2000" cap="none" dirty="0" smtClean="0"/>
              <a:t>Tomado de La Quinta Disciplina : estrategias y herramientas para construir la organización abierta al aprendizaje. Peter </a:t>
            </a:r>
            <a:r>
              <a:rPr lang="es-CO" sz="2000" cap="none" dirty="0" err="1" smtClean="0"/>
              <a:t>Senge</a:t>
            </a:r>
            <a:r>
              <a:rPr lang="es-CO" sz="2000" cap="none" dirty="0" smtClean="0"/>
              <a:t> </a:t>
            </a:r>
            <a:endParaRPr lang="es-CO" sz="2000" cap="none" dirty="0"/>
          </a:p>
        </p:txBody>
      </p:sp>
    </p:spTree>
    <p:extLst>
      <p:ext uri="{BB962C8B-B14F-4D97-AF65-F5344CB8AC3E}">
        <p14:creationId xmlns:p14="http://schemas.microsoft.com/office/powerpoint/2010/main" val="428459942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104</TotalTime>
  <Words>383</Words>
  <Application>Microsoft Office PowerPoint</Application>
  <PresentationFormat>Panorámica</PresentationFormat>
  <Paragraphs>15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Retrospección</vt:lpstr>
      <vt:lpstr>VISIÓN</vt:lpstr>
      <vt:lpstr>Misión</vt:lpstr>
      <vt:lpstr>EQUIPO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VISIÓN</dc:title>
  <dc:creator>Gabriel</dc:creator>
  <cp:lastModifiedBy>Gabriel</cp:lastModifiedBy>
  <cp:revision>12</cp:revision>
  <dcterms:created xsi:type="dcterms:W3CDTF">2015-09-09T02:23:59Z</dcterms:created>
  <dcterms:modified xsi:type="dcterms:W3CDTF">2015-10-01T04:26:10Z</dcterms:modified>
</cp:coreProperties>
</file>